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6"/>
  </p:notesMasterIdLst>
  <p:handoutMasterIdLst>
    <p:handoutMasterId r:id="rId17"/>
  </p:handoutMasterIdLst>
  <p:sldIdLst>
    <p:sldId id="3116" r:id="rId2"/>
    <p:sldId id="3117" r:id="rId3"/>
    <p:sldId id="3120" r:id="rId4"/>
    <p:sldId id="3096" r:id="rId5"/>
    <p:sldId id="3128" r:id="rId6"/>
    <p:sldId id="3136" r:id="rId7"/>
    <p:sldId id="3131" r:id="rId8"/>
    <p:sldId id="3087" r:id="rId9"/>
    <p:sldId id="3130" r:id="rId10"/>
    <p:sldId id="3088" r:id="rId11"/>
    <p:sldId id="3134" r:id="rId12"/>
    <p:sldId id="3137" r:id="rId13"/>
    <p:sldId id="3135" r:id="rId14"/>
    <p:sldId id="3132" r:id="rId15"/>
  </p:sldIdLst>
  <p:sldSz cx="12858750" cy="723265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6" autoAdjust="0"/>
    <p:restoredTop sz="92986" autoAdjust="0"/>
  </p:normalViewPr>
  <p:slideViewPr>
    <p:cSldViewPr>
      <p:cViewPr varScale="1">
        <p:scale>
          <a:sx n="80" d="100"/>
          <a:sy n="80" d="100"/>
        </p:scale>
        <p:origin x="-784" y="-10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19-8-14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19-8-14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7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3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38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3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38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08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6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06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8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12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3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7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93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19-8-14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9974719" y="682648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1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19-8-14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3" y="1"/>
            <a:ext cx="12872292" cy="627892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189015" y="6425955"/>
            <a:ext cx="643509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485159" y="6208613"/>
            <a:ext cx="3938963" cy="4050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6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969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hongqing</a:t>
            </a:r>
            <a:r>
              <a:rPr lang="en-US" altLang="zh-CN" sz="196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Normal University</a:t>
            </a:r>
            <a:endParaRPr lang="zh-CN" altLang="en-US" sz="196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5"/>
          <p:cNvSpPr txBox="1"/>
          <p:nvPr/>
        </p:nvSpPr>
        <p:spPr>
          <a:xfrm>
            <a:off x="1519473" y="5284497"/>
            <a:ext cx="981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spc="1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</a:t>
            </a:r>
            <a:r>
              <a:rPr lang="en-US" altLang="zh-CN" sz="3200" b="1" spc="1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earner-centred Teaching and its Implementation</a:t>
            </a:r>
            <a:endParaRPr lang="zh-CN" altLang="en-US" sz="3200" b="1" spc="150" dirty="0">
              <a:solidFill>
                <a:schemeClr val="accent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5385" y="1312069"/>
            <a:ext cx="1417580" cy="1904367"/>
            <a:chOff x="814328" y="3219264"/>
            <a:chExt cx="1356392" cy="458500"/>
          </a:xfrm>
        </p:grpSpPr>
        <p:grpSp>
          <p:nvGrpSpPr>
            <p:cNvPr id="9" name="组合 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0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zh-CN" sz="12375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宋体" pitchFamily="2" charset="-122"/>
                </a:rPr>
                <a:t>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35660" y="1312360"/>
            <a:ext cx="1417580" cy="179652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sp>
        <p:nvSpPr>
          <p:cNvPr id="15" name="TextBox 135"/>
          <p:cNvSpPr txBox="1"/>
          <p:nvPr/>
        </p:nvSpPr>
        <p:spPr>
          <a:xfrm>
            <a:off x="5932761" y="1312069"/>
            <a:ext cx="823378" cy="190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zh-CN" sz="1237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宋体" pitchFamily="2" charset="-122"/>
              </a:rPr>
              <a:t>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195936" y="1312069"/>
            <a:ext cx="1417580" cy="1904367"/>
            <a:chOff x="814328" y="3219264"/>
            <a:chExt cx="1356392" cy="458500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0" name="TextBox 135"/>
            <p:cNvSpPr txBox="1"/>
            <p:nvPr/>
          </p:nvSpPr>
          <p:spPr>
            <a:xfrm>
              <a:off x="976553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zh-CN" sz="12375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宋体" pitchFamily="2" charset="-122"/>
                </a:rPr>
                <a:t>A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56211" y="1312069"/>
            <a:ext cx="1417580" cy="1904367"/>
            <a:chOff x="814328" y="3219264"/>
            <a:chExt cx="1356392" cy="458500"/>
          </a:xfrm>
        </p:grpSpPr>
        <p:grpSp>
          <p:nvGrpSpPr>
            <p:cNvPr id="24" name="组合 2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5" name="TextBox 135"/>
            <p:cNvSpPr txBox="1"/>
            <p:nvPr/>
          </p:nvSpPr>
          <p:spPr>
            <a:xfrm>
              <a:off x="999422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zh-CN" sz="12375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宋体" pitchFamily="2" charset="-122"/>
                </a:rPr>
                <a:t>R</a:t>
              </a:r>
            </a:p>
          </p:txBody>
        </p:sp>
      </p:grpSp>
      <p:sp>
        <p:nvSpPr>
          <p:cNvPr id="31" name="TextBox 54"/>
          <p:cNvSpPr txBox="1"/>
          <p:nvPr/>
        </p:nvSpPr>
        <p:spPr>
          <a:xfrm>
            <a:off x="4773191" y="6760662"/>
            <a:ext cx="34562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Xinrui LI and CNU Team</a:t>
            </a:r>
            <a:endParaRPr lang="zh-CN" altLang="en-US" sz="22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919" y="1384077"/>
            <a:ext cx="15841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>
            <a:off x="812751" y="6280621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88815" y="6280621"/>
            <a:ext cx="39604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Group discussion</a:t>
            </a:r>
            <a:endParaRPr lang="en-GB" altLang="zh-CN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>
            <a:spLocks/>
          </p:cNvSpPr>
          <p:nvPr/>
        </p:nvSpPr>
        <p:spPr>
          <a:xfrm>
            <a:off x="380703" y="303957"/>
            <a:ext cx="9935100" cy="812431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</a:rPr>
              <a:t>Brief Introduction to a Class Focusing on </a:t>
            </a:r>
            <a:r>
              <a:rPr lang="en-US" altLang="zh-CN" sz="3200" b="1" dirty="0">
                <a:solidFill>
                  <a:srgbClr val="FF6600"/>
                </a:solidFill>
              </a:rPr>
              <a:t>TBLT</a:t>
            </a:r>
            <a:endParaRPr lang="zh-CN" altLang="zh-CN" sz="3200" dirty="0">
              <a:solidFill>
                <a:srgbClr val="FF66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07" y="2392189"/>
            <a:ext cx="5618981" cy="38086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27" y="2392189"/>
            <a:ext cx="5728848" cy="38164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68735" y="1384077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b="1" dirty="0">
                <a:solidFill>
                  <a:schemeClr val="tx2"/>
                </a:solidFill>
                <a:latin typeface="+mn-lt"/>
              </a:rPr>
              <a:t>Presentation and analysis </a:t>
            </a:r>
            <a:r>
              <a:rPr kumimoji="1" lang="en-US" altLang="zh-CN" sz="2800" b="1" dirty="0">
                <a:solidFill>
                  <a:schemeClr val="tx2"/>
                </a:solidFill>
                <a:latin typeface="+mn-lt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zh-CN" sz="2800" b="1" dirty="0">
                <a:solidFill>
                  <a:schemeClr val="tx2"/>
                </a:solidFill>
                <a:latin typeface="+mn-lt"/>
                <a:sym typeface="Wingdings"/>
              </a:rPr>
              <a:t>Application </a:t>
            </a:r>
            <a:r>
              <a:rPr kumimoji="1" lang="en-US" altLang="zh-CN" sz="2800" b="1" dirty="0">
                <a:solidFill>
                  <a:schemeClr val="tx2"/>
                </a:solidFill>
                <a:latin typeface="+mn-lt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zh-CN" sz="2800" b="1" dirty="0">
                <a:solidFill>
                  <a:schemeClr val="tx2"/>
                </a:solidFill>
                <a:latin typeface="+mn-lt"/>
                <a:sym typeface="Wingdings"/>
              </a:rPr>
              <a:t>Reflection</a:t>
            </a:r>
            <a:endParaRPr kumimoji="1" lang="zh-CN" altLang="en-US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2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>
            <a:off x="1316807" y="6712669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>
            <a:spLocks/>
          </p:cNvSpPr>
          <p:nvPr/>
        </p:nvSpPr>
        <p:spPr>
          <a:xfrm>
            <a:off x="452711" y="159941"/>
            <a:ext cx="9935100" cy="812431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/>
                </a:solidFill>
              </a:rPr>
              <a:t>LCT Employed in ETT</a:t>
            </a:r>
            <a:endParaRPr lang="zh-CN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703" y="1096045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>
                <a:solidFill>
                  <a:schemeClr val="tx2"/>
                </a:solidFill>
                <a:latin typeface="+mn-lt"/>
              </a:rPr>
              <a:t>A chapter named </a:t>
            </a:r>
            <a:r>
              <a:rPr lang="en-US" altLang="zh-CN" sz="2400" i="1" dirty="0">
                <a:solidFill>
                  <a:schemeClr val="tx2"/>
                </a:solidFill>
                <a:latin typeface="+mn-lt"/>
              </a:rPr>
              <a:t>Educating, Teacher-</a:t>
            </a:r>
            <a:r>
              <a:rPr lang="en-US" altLang="zh-CN" sz="2400" i="1" dirty="0" err="1">
                <a:solidFill>
                  <a:schemeClr val="tx2"/>
                </a:solidFill>
                <a:latin typeface="+mn-lt"/>
              </a:rPr>
              <a:t>centred</a:t>
            </a:r>
            <a:r>
              <a:rPr lang="en-US" altLang="zh-CN" sz="2400" i="1" dirty="0">
                <a:solidFill>
                  <a:schemeClr val="tx2"/>
                </a:solidFill>
                <a:latin typeface="+mn-lt"/>
              </a:rPr>
              <a:t> or Learner-</a:t>
            </a:r>
            <a:r>
              <a:rPr lang="en-US" altLang="zh-CN" sz="2400" i="1" dirty="0" err="1">
                <a:solidFill>
                  <a:schemeClr val="tx2"/>
                </a:solidFill>
                <a:latin typeface="+mn-lt"/>
              </a:rPr>
              <a:t>centred</a:t>
            </a:r>
            <a:r>
              <a:rPr lang="en-US" altLang="zh-CN" sz="2400" i="1" dirty="0">
                <a:solidFill>
                  <a:schemeClr val="tx2"/>
                </a:solidFill>
                <a:latin typeface="+mn-lt"/>
              </a:rPr>
              <a:t>?</a:t>
            </a:r>
            <a:r>
              <a:rPr lang="en-US" altLang="zh-CN" sz="2400" dirty="0">
                <a:solidFill>
                  <a:schemeClr val="tx2"/>
                </a:solidFill>
                <a:latin typeface="+mn-lt"/>
              </a:rPr>
              <a:t> has been put into the textbook of English for Teachers and Teaching (ETT)</a:t>
            </a:r>
            <a:r>
              <a:rPr lang="zh-CN" altLang="zh-CN" sz="2400" dirty="0">
                <a:solidFill>
                  <a:schemeClr val="tx2"/>
                </a:solidFill>
                <a:latin typeface="+mn-lt"/>
              </a:rPr>
              <a:t>  </a:t>
            </a:r>
            <a:endParaRPr kumimoji="1" lang="zh-CN" alt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888133"/>
            <a:ext cx="10718800" cy="4737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927" y="2536205"/>
            <a:ext cx="7038253" cy="3168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6887" y="671266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2"/>
                </a:solidFill>
              </a:rPr>
              <a:t>Curriculum materials reform</a:t>
            </a:r>
            <a:endParaRPr kumimoji="1"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6200000">
            <a:off x="5709295" y="6496645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5359" y="6424637"/>
            <a:ext cx="39604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Group discussion</a:t>
            </a:r>
            <a:endParaRPr lang="en-GB" altLang="zh-CN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>
            <a:spLocks/>
          </p:cNvSpPr>
          <p:nvPr/>
        </p:nvSpPr>
        <p:spPr>
          <a:xfrm>
            <a:off x="452711" y="159941"/>
            <a:ext cx="9935100" cy="812431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/>
                </a:solidFill>
              </a:rPr>
              <a:t>LCT Employed in ETT</a:t>
            </a:r>
            <a:endParaRPr lang="zh-CN" altLang="zh-CN" sz="3200" dirty="0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99" y="1456085"/>
            <a:ext cx="5628299" cy="360040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52711" y="1001204"/>
            <a:ext cx="5184576" cy="6208613"/>
            <a:chOff x="236687" y="1024037"/>
            <a:chExt cx="4824536" cy="60648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87" y="1024037"/>
              <a:ext cx="4824536" cy="290138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87" y="4048786"/>
              <a:ext cx="4824536" cy="3040125"/>
            </a:xfrm>
            <a:prstGeom prst="rect">
              <a:avLst/>
            </a:prstGeom>
          </p:spPr>
        </p:pic>
      </p:grpSp>
      <p:sp>
        <p:nvSpPr>
          <p:cNvPr id="17" name="Isosceles Triangle 18"/>
          <p:cNvSpPr/>
          <p:nvPr/>
        </p:nvSpPr>
        <p:spPr>
          <a:xfrm>
            <a:off x="7437487" y="5200501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27"/>
          <p:cNvSpPr/>
          <p:nvPr/>
        </p:nvSpPr>
        <p:spPr>
          <a:xfrm>
            <a:off x="8013551" y="5128493"/>
            <a:ext cx="39604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Teacher assisting discussion</a:t>
            </a:r>
            <a:endParaRPr lang="en-GB" altLang="zh-CN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4"/>
          <p:cNvSpPr txBox="1">
            <a:spLocks/>
          </p:cNvSpPr>
          <p:nvPr/>
        </p:nvSpPr>
        <p:spPr>
          <a:xfrm>
            <a:off x="452711" y="159941"/>
            <a:ext cx="9935100" cy="812431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/>
                </a:solidFill>
              </a:rPr>
              <a:t>LCT Employed in ETT</a:t>
            </a:r>
            <a:endParaRPr lang="zh-CN" altLang="zh-CN" sz="3200" dirty="0">
              <a:solidFill>
                <a:schemeClr val="accent1"/>
              </a:solidFill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64679" y="1744117"/>
            <a:ext cx="12457384" cy="3960440"/>
            <a:chOff x="380703" y="4192389"/>
            <a:chExt cx="9865097" cy="23762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703" y="4192389"/>
              <a:ext cx="3222501" cy="23762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7408" y="4192389"/>
              <a:ext cx="3528392" cy="23762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055" y="4192389"/>
              <a:ext cx="3172532" cy="2376264"/>
            </a:xfrm>
            <a:prstGeom prst="rect">
              <a:avLst/>
            </a:prstGeom>
          </p:spPr>
        </p:pic>
      </p:grpSp>
      <p:sp>
        <p:nvSpPr>
          <p:cNvPr id="20" name="Isosceles Triangle 18"/>
          <p:cNvSpPr/>
          <p:nvPr/>
        </p:nvSpPr>
        <p:spPr>
          <a:xfrm>
            <a:off x="11901983" y="5920581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6213351" y="5848573"/>
            <a:ext cx="554461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Student giving oral introduction</a:t>
            </a:r>
            <a:endParaRPr lang="en-GB" altLang="zh-CN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" y="-3980"/>
            <a:ext cx="12872292" cy="6324241"/>
          </a:xfrm>
          <a:prstGeom prst="rect">
            <a:avLst/>
          </a:prstGeom>
        </p:spPr>
      </p:pic>
      <p:sp>
        <p:nvSpPr>
          <p:cNvPr id="7" name="TextBox 55"/>
          <p:cNvSpPr txBox="1"/>
          <p:nvPr/>
        </p:nvSpPr>
        <p:spPr>
          <a:xfrm>
            <a:off x="2779191" y="5272509"/>
            <a:ext cx="685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  <a:latin typeface="+mn-lt"/>
                <a:ea typeface="方正粗谭黑简体" panose="02000000000000000000" pitchFamily="2" charset="-122"/>
              </a:rPr>
              <a:t>Thank you for your attention!</a:t>
            </a:r>
            <a:endParaRPr lang="zh-CN" altLang="en-US" sz="3600" b="1" spc="300" dirty="0">
              <a:solidFill>
                <a:schemeClr val="accent1"/>
              </a:solidFill>
              <a:latin typeface="+mn-lt"/>
              <a:ea typeface="方正粗谭黑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19401" y="1453804"/>
            <a:ext cx="1417580" cy="1904367"/>
            <a:chOff x="814328" y="3219264"/>
            <a:chExt cx="1356392" cy="458500"/>
          </a:xfrm>
        </p:grpSpPr>
        <p:grpSp>
          <p:nvGrpSpPr>
            <p:cNvPr id="9" name="组合 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2375" b="0" dirty="0">
                  <a:solidFill>
                    <a:schemeClr val="accent1"/>
                  </a:solidFill>
                  <a:latin typeface="Impact" panose="020B0806030902050204" pitchFamily="34" charset="0"/>
                  <a:cs typeface="宋体" pitchFamily="2" charset="-122"/>
                </a:rPr>
                <a:t>S</a:t>
              </a:r>
              <a:endParaRPr lang="zh-CN" altLang="zh-CN" sz="12375" b="0" dirty="0">
                <a:solidFill>
                  <a:schemeClr val="accent1"/>
                </a:solidFill>
                <a:latin typeface="Impact" panose="020B0806030902050204" pitchFamily="34" charset="0"/>
                <a:cs typeface="宋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79676" y="1453804"/>
            <a:ext cx="1417580" cy="1904367"/>
            <a:chOff x="814328" y="3219264"/>
            <a:chExt cx="1356392" cy="458500"/>
          </a:xfrm>
        </p:grpSpPr>
        <p:grpSp>
          <p:nvGrpSpPr>
            <p:cNvPr id="14" name="组合 1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2375" b="0" dirty="0">
                  <a:solidFill>
                    <a:schemeClr val="accent1"/>
                  </a:solidFill>
                  <a:latin typeface="Impact" panose="020B0806030902050204" pitchFamily="34" charset="0"/>
                  <a:cs typeface="宋体" pitchFamily="2" charset="-122"/>
                </a:rPr>
                <a:t>T</a:t>
              </a:r>
              <a:endParaRPr lang="zh-CN" altLang="zh-CN" sz="12375" b="0" dirty="0">
                <a:solidFill>
                  <a:schemeClr val="accent1"/>
                </a:solidFill>
                <a:latin typeface="Impact" panose="020B0806030902050204" pitchFamily="34" charset="0"/>
                <a:cs typeface="宋体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39952" y="1453804"/>
            <a:ext cx="1417580" cy="1904367"/>
            <a:chOff x="814328" y="3219264"/>
            <a:chExt cx="1356392" cy="458500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2375" b="0" dirty="0">
                  <a:solidFill>
                    <a:schemeClr val="accent1"/>
                  </a:solidFill>
                  <a:latin typeface="Impact" panose="020B0806030902050204" pitchFamily="34" charset="0"/>
                  <a:cs typeface="宋体" pitchFamily="2" charset="-122"/>
                </a:rPr>
                <a:t>A</a:t>
              </a:r>
              <a:endParaRPr lang="zh-CN" altLang="zh-CN" sz="12375" b="0" dirty="0">
                <a:solidFill>
                  <a:schemeClr val="accent1"/>
                </a:solidFill>
                <a:latin typeface="Impact" panose="020B0806030902050204" pitchFamily="34" charset="0"/>
                <a:cs typeface="宋体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00227" y="1453804"/>
            <a:ext cx="1417580" cy="1904367"/>
            <a:chOff x="814328" y="3219264"/>
            <a:chExt cx="1356392" cy="458500"/>
          </a:xfrm>
        </p:grpSpPr>
        <p:grpSp>
          <p:nvGrpSpPr>
            <p:cNvPr id="24" name="组合 2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5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2375" b="0" dirty="0">
                  <a:solidFill>
                    <a:schemeClr val="accent1"/>
                  </a:solidFill>
                  <a:latin typeface="Impact" panose="020B0806030902050204" pitchFamily="34" charset="0"/>
                  <a:cs typeface="宋体" pitchFamily="2" charset="-122"/>
                </a:rPr>
                <a:t>R</a:t>
              </a:r>
              <a:endParaRPr lang="zh-CN" altLang="zh-CN" sz="12375" b="0" dirty="0">
                <a:solidFill>
                  <a:schemeClr val="accent1"/>
                </a:solidFill>
                <a:latin typeface="Impact" panose="020B0806030902050204" pitchFamily="34" charset="0"/>
                <a:cs typeface="宋体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923" y="1528093"/>
            <a:ext cx="1584176" cy="1656184"/>
          </a:xfrm>
          <a:prstGeom prst="rect">
            <a:avLst/>
          </a:prstGeom>
        </p:spPr>
      </p:pic>
      <p:pic>
        <p:nvPicPr>
          <p:cNvPr id="2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83" y="6330492"/>
            <a:ext cx="3316917" cy="90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011873" y="2939550"/>
            <a:ext cx="8802329" cy="1597108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96727" y="541652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rgbClr val="1471A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Introduction of CNU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00983" y="1456085"/>
            <a:ext cx="251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rgbClr val="1471A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CPD Units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09295" y="5128493"/>
            <a:ext cx="30947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Teacher Training Programs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309695" y="2608213"/>
            <a:ext cx="340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rgbClr val="1471A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Application of LCT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99084" y="3801063"/>
            <a:ext cx="1245990" cy="1245990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616126" y="3764287"/>
              <a:ext cx="596132" cy="90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623" b="1" dirty="0">
                  <a:solidFill>
                    <a:schemeClr val="accent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5623" b="1" dirty="0">
                <a:solidFill>
                  <a:schemeClr val="accent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34607" y="2312979"/>
            <a:ext cx="1245990" cy="1245990"/>
            <a:chOff x="1325688" y="3604190"/>
            <a:chExt cx="1181594" cy="1181594"/>
          </a:xfrm>
        </p:grpSpPr>
        <p:sp>
          <p:nvSpPr>
            <p:cNvPr id="13" name="圆角矩形 1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7"/>
            <p:cNvSpPr txBox="1"/>
            <p:nvPr/>
          </p:nvSpPr>
          <p:spPr>
            <a:xfrm>
              <a:off x="1616126" y="3764287"/>
              <a:ext cx="596132" cy="90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623" b="1" dirty="0">
                  <a:solidFill>
                    <a:schemeClr val="accent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5623" b="1" dirty="0">
                <a:solidFill>
                  <a:schemeClr val="accent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86770" y="3515713"/>
            <a:ext cx="1245990" cy="1245990"/>
            <a:chOff x="1325688" y="3604190"/>
            <a:chExt cx="1181594" cy="1181594"/>
          </a:xfrm>
        </p:grpSpPr>
        <p:sp>
          <p:nvSpPr>
            <p:cNvPr id="16" name="圆角矩形 1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7"/>
            <p:cNvSpPr txBox="1"/>
            <p:nvPr/>
          </p:nvSpPr>
          <p:spPr>
            <a:xfrm>
              <a:off x="1616126" y="3764287"/>
              <a:ext cx="596132" cy="90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623" b="1" dirty="0">
                  <a:solidFill>
                    <a:schemeClr val="accent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5623" b="1" dirty="0">
                <a:solidFill>
                  <a:schemeClr val="accent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28284" y="3346890"/>
            <a:ext cx="1245990" cy="1245990"/>
            <a:chOff x="1325688" y="3604190"/>
            <a:chExt cx="1181594" cy="1181594"/>
          </a:xfrm>
        </p:grpSpPr>
        <p:sp>
          <p:nvSpPr>
            <p:cNvPr id="19" name="圆角矩形 1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1616126" y="3764287"/>
              <a:ext cx="596132" cy="90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623" b="1" dirty="0">
                  <a:solidFill>
                    <a:schemeClr val="accent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5623" b="1" dirty="0">
                <a:solidFill>
                  <a:schemeClr val="accent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4759" y="30395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3"/>
                </a:solidFill>
                <a:latin typeface="+mj-lt"/>
              </a:rPr>
              <a:t>CONTENTS</a:t>
            </a:r>
            <a:endParaRPr kumimoji="1" lang="zh-CN" altLang="en-US" sz="36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06443"/>
      </p:ext>
    </p:extLst>
  </p:cSld>
  <p:clrMapOvr>
    <a:masterClrMapping/>
  </p:clrMapOvr>
  <p:transition xmlns:p14="http://schemas.microsoft.com/office/powerpoint/2010/main" spd="slow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 rot="19460361">
            <a:off x="3073867" y="2636658"/>
            <a:ext cx="2050175" cy="2050175"/>
          </a:xfrm>
          <a:prstGeom prst="roundRect">
            <a:avLst/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4"/>
          <p:cNvSpPr txBox="1"/>
          <p:nvPr/>
        </p:nvSpPr>
        <p:spPr>
          <a:xfrm>
            <a:off x="6141380" y="3085789"/>
            <a:ext cx="523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Introduction of CNU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889756" y="1886375"/>
            <a:ext cx="0" cy="33724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815" y="2680221"/>
            <a:ext cx="1296144" cy="1296144"/>
          </a:xfrm>
          <a:prstGeom prst="rect">
            <a:avLst/>
          </a:prstGeom>
        </p:spPr>
      </p:pic>
      <p:sp>
        <p:nvSpPr>
          <p:cNvPr id="7" name="TextBox 135">
            <a:extLst>
              <a:ext uri="{FF2B5EF4-FFF2-40B4-BE49-F238E27FC236}">
                <a16:creationId xmlns:a16="http://schemas.microsoft.com/office/drawing/2014/main" xmlns="" id="{9C25519E-58D5-D249-83A7-04C5EDE44ED4}"/>
              </a:ext>
            </a:extLst>
          </p:cNvPr>
          <p:cNvSpPr txBox="1"/>
          <p:nvPr/>
        </p:nvSpPr>
        <p:spPr>
          <a:xfrm>
            <a:off x="3687265" y="2709561"/>
            <a:ext cx="823378" cy="190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1237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宋体" pitchFamily="2" charset="-122"/>
              </a:rPr>
              <a:t>1</a:t>
            </a:r>
            <a:endParaRPr lang="zh-CN" altLang="zh-CN" sz="1237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14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884759" y="2464197"/>
            <a:ext cx="3384376" cy="987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>
              <a:lnSpc>
                <a:spcPct val="120000"/>
              </a:lnSpc>
            </a:pPr>
            <a:r>
              <a:rPr lang="en-US" altLang="zh-CN" dirty="0">
                <a:solidFill>
                  <a:schemeClr val="tx2"/>
                </a:solidFill>
                <a:latin typeface="+mn-lt"/>
              </a:rPr>
              <a:t>Founded in 1954, under the leadership of Chongqing Municipal Government of P. R. China.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956767" y="2210679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18515" y="3760341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918515" y="5018991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8877647" y="1240061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8949655" y="2752229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>
            <a:spLocks/>
          </p:cNvSpPr>
          <p:nvPr/>
        </p:nvSpPr>
        <p:spPr>
          <a:xfrm>
            <a:off x="596727" y="303957"/>
            <a:ext cx="683875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Introduction of CNU</a:t>
            </a:r>
            <a:endParaRPr lang="en-GB" altLang="zh-CN" sz="4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4719" y="4048373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altLang="zh-CN" b="1" dirty="0">
                <a:solidFill>
                  <a:schemeClr val="tx2"/>
                </a:solidFill>
                <a:latin typeface="+mn-lt"/>
              </a:rPr>
              <a:t>    17</a:t>
            </a:r>
            <a:r>
              <a:rPr lang="en-US" altLang="zh-CN" dirty="0">
                <a:solidFill>
                  <a:schemeClr val="tx2"/>
                </a:solidFill>
                <a:latin typeface="+mn-lt"/>
              </a:rPr>
              <a:t> colleges, </a:t>
            </a:r>
            <a:r>
              <a:rPr lang="en-US" altLang="zh-CN" b="1" dirty="0">
                <a:solidFill>
                  <a:schemeClr val="tx2"/>
                </a:solidFill>
                <a:latin typeface="+mn-lt"/>
              </a:rPr>
              <a:t>109</a:t>
            </a:r>
            <a:r>
              <a:rPr lang="en-US" altLang="zh-CN" dirty="0">
                <a:solidFill>
                  <a:schemeClr val="tx2"/>
                </a:solidFill>
                <a:latin typeface="+mn-lt"/>
              </a:rPr>
              <a:t> master's programs,</a:t>
            </a:r>
            <a:r>
              <a:rPr lang="en-US" altLang="zh-CN" b="1" dirty="0">
                <a:solidFill>
                  <a:schemeClr val="tx2"/>
                </a:solidFill>
                <a:latin typeface="+mn-lt"/>
              </a:rPr>
              <a:t>65</a:t>
            </a:r>
            <a:r>
              <a:rPr lang="en-US" altLang="zh-CN" dirty="0">
                <a:solidFill>
                  <a:schemeClr val="tx2"/>
                </a:solidFill>
                <a:latin typeface="+mn-lt"/>
              </a:rPr>
              <a:t> bachelor programs</a:t>
            </a:r>
          </a:p>
        </p:txBody>
      </p:sp>
      <p:sp>
        <p:nvSpPr>
          <p:cNvPr id="23" name="矩形 22"/>
          <p:cNvSpPr/>
          <p:nvPr/>
        </p:nvSpPr>
        <p:spPr>
          <a:xfrm>
            <a:off x="524719" y="5272509"/>
            <a:ext cx="3960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2000"/>
              </a:spcBef>
              <a:spcAft>
                <a:spcPts val="3600"/>
              </a:spcAft>
              <a:buClr>
                <a:schemeClr val="accent1"/>
              </a:buClr>
            </a:pPr>
            <a:r>
              <a:rPr lang="en-US" altLang="zh-CN" dirty="0">
                <a:solidFill>
                  <a:srgbClr val="44546A"/>
                </a:solidFill>
                <a:latin typeface="+mn-lt"/>
              </a:rPr>
              <a:t>   Over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29,400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full-time students and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1700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teachers including more than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700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professors and associate professors.</a:t>
            </a:r>
          </a:p>
        </p:txBody>
      </p:sp>
      <p:sp>
        <p:nvSpPr>
          <p:cNvPr id="24" name="矩形 23"/>
          <p:cNvSpPr/>
          <p:nvPr/>
        </p:nvSpPr>
        <p:spPr>
          <a:xfrm>
            <a:off x="8517607" y="1528093"/>
            <a:ext cx="3502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   School of Education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 is the largest school of CNU, with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125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teachers and over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3000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full-time students.</a:t>
            </a:r>
            <a:endParaRPr lang="zh-CN" altLang="en-US" dirty="0">
              <a:solidFill>
                <a:srgbClr val="44546A"/>
              </a:solidFill>
              <a:latin typeface="+mn-lt"/>
            </a:endParaRPr>
          </a:p>
        </p:txBody>
      </p:sp>
      <p:pic>
        <p:nvPicPr>
          <p:cNvPr id="19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1" y="1096045"/>
            <a:ext cx="3096344" cy="77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47" y="4840461"/>
            <a:ext cx="3456384" cy="22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矩形 208"/>
          <p:cNvSpPr/>
          <p:nvPr/>
        </p:nvSpPr>
        <p:spPr>
          <a:xfrm>
            <a:off x="8517607" y="3040261"/>
            <a:ext cx="403244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   School of Foreign Language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has </a:t>
            </a:r>
            <a:r>
              <a:rPr lang="en-US" altLang="zh-CN" b="1" dirty="0">
                <a:solidFill>
                  <a:srgbClr val="44546A"/>
                </a:solidFill>
                <a:latin typeface="+mn-lt"/>
              </a:rPr>
              <a:t>129</a:t>
            </a:r>
            <a:r>
              <a:rPr lang="en-US" altLang="zh-CN" dirty="0">
                <a:solidFill>
                  <a:srgbClr val="44546A"/>
                </a:solidFill>
                <a:latin typeface="+mn-lt"/>
              </a:rPr>
              <a:t> faculty members, including 11 professors, 32 associate professors, 20 doctors (additional 8 PhD candidates), 25 master supervisors and 17 part-time master supervisors. </a:t>
            </a:r>
            <a:endParaRPr lang="zh-CN" altLang="en-US" dirty="0">
              <a:solidFill>
                <a:srgbClr val="44546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8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 rot="19460361">
            <a:off x="3073867" y="2636658"/>
            <a:ext cx="2050175" cy="2050175"/>
          </a:xfrm>
          <a:prstGeom prst="roundRect">
            <a:avLst/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4"/>
          <p:cNvSpPr txBox="1"/>
          <p:nvPr/>
        </p:nvSpPr>
        <p:spPr>
          <a:xfrm>
            <a:off x="6213351" y="2104157"/>
            <a:ext cx="5239335" cy="5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 CPD Units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889756" y="1886375"/>
            <a:ext cx="0" cy="33724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789415" y="3688333"/>
            <a:ext cx="43937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zh-CN" sz="2400" b="1" dirty="0">
                <a:solidFill>
                  <a:schemeClr val="tx2"/>
                </a:solidFill>
              </a:rPr>
              <a:t>Laboratory Infrastructure</a:t>
            </a:r>
            <a:endParaRPr lang="en-GB" altLang="zh-CN" sz="2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89415" y="4195455"/>
            <a:ext cx="3385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zh-CN" sz="2400" b="1" dirty="0">
                <a:solidFill>
                  <a:srgbClr val="44546A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Human Resources</a:t>
            </a:r>
            <a:endParaRPr lang="en-GB" altLang="zh-CN" sz="2400" b="1" dirty="0">
              <a:solidFill>
                <a:srgbClr val="44546A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89415" y="4673258"/>
            <a:ext cx="32416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zh-CN" sz="2400" b="1" dirty="0">
                <a:solidFill>
                  <a:srgbClr val="44546A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Provided Services</a:t>
            </a:r>
            <a:endParaRPr lang="en-GB" altLang="zh-CN" sz="2400" b="1" dirty="0">
              <a:solidFill>
                <a:srgbClr val="44546A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35">
            <a:extLst>
              <a:ext uri="{FF2B5EF4-FFF2-40B4-BE49-F238E27FC236}">
                <a16:creationId xmlns:a16="http://schemas.microsoft.com/office/drawing/2014/main" xmlns="" id="{5D8DC552-6195-C74B-9F18-F0FFB4026205}"/>
              </a:ext>
            </a:extLst>
          </p:cNvPr>
          <p:cNvSpPr txBox="1"/>
          <p:nvPr/>
        </p:nvSpPr>
        <p:spPr>
          <a:xfrm>
            <a:off x="3687265" y="2709561"/>
            <a:ext cx="823378" cy="190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1237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宋体" pitchFamily="2" charset="-122"/>
              </a:rPr>
              <a:t>2</a:t>
            </a:r>
            <a:endParaRPr lang="zh-CN" altLang="zh-CN" sz="1237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3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5239" y="1816125"/>
            <a:ext cx="2439306" cy="5156400"/>
            <a:chOff x="4665731" y="1530069"/>
            <a:chExt cx="2860538" cy="516612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869535" y="3040261"/>
            <a:ext cx="209624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44546A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Human Resources</a:t>
            </a:r>
            <a:endParaRPr lang="en-GB" sz="2000" b="1" dirty="0">
              <a:solidFill>
                <a:srgbClr val="44546A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69535" y="3544317"/>
            <a:ext cx="3198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Coordinator/manager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Trained trainers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Educational technologists</a:t>
            </a: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0703" y="1600101"/>
            <a:ext cx="4788796" cy="1632377"/>
            <a:chOff x="1264888" y="1312390"/>
            <a:chExt cx="3127262" cy="1547900"/>
          </a:xfrm>
        </p:grpSpPr>
        <p:sp>
          <p:nvSpPr>
            <p:cNvPr id="85" name="TextBox 84"/>
            <p:cNvSpPr txBox="1"/>
            <p:nvPr/>
          </p:nvSpPr>
          <p:spPr>
            <a:xfrm>
              <a:off x="2299414" y="1312390"/>
              <a:ext cx="1954876" cy="428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000" b="1" dirty="0">
                  <a:solidFill>
                    <a:srgbClr val="44546A"/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Provided Services</a:t>
              </a:r>
              <a:endParaRPr lang="en-GB" sz="2000" b="1" dirty="0">
                <a:solidFill>
                  <a:srgbClr val="44546A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64888" y="1722079"/>
              <a:ext cx="3127262" cy="1138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0"/>
                </a:spcAft>
                <a:buFont typeface="Arial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Conducting teacher training programs</a:t>
              </a:r>
            </a:p>
            <a:p>
              <a:pPr marL="457200" indent="-457200">
                <a:spcAft>
                  <a:spcPts val="0"/>
                </a:spcAft>
                <a:buFont typeface="Arial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Providing teaching consulting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service</a:t>
              </a:r>
            </a:p>
            <a:p>
              <a:pPr marL="457200" indent="-457200">
                <a:spcAft>
                  <a:spcPts val="0"/>
                </a:spcAft>
                <a:buFont typeface="Arial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Conducting teaching and learning research</a:t>
              </a:r>
            </a:p>
            <a:p>
              <a:pPr marL="457200" indent="-457200">
                <a:spcAft>
                  <a:spcPts val="0"/>
                </a:spcAft>
                <a:buFont typeface="Arial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Developing excellent courses and resources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108895" y="3544317"/>
            <a:ext cx="289053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</a:rPr>
              <a:t>Laboratory Infrastructure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0703" y="3904357"/>
            <a:ext cx="4782917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60 square meters, with the required equipment, server, and network connection, etc.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09572" y="1421300"/>
            <a:ext cx="4536427" cy="1186913"/>
            <a:chOff x="873251" y="5128108"/>
            <a:chExt cx="3893022" cy="128794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4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42568" y="5161095"/>
              <a:ext cx="3755496" cy="1254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zh-CN" sz="2000" b="1" dirty="0">
                  <a:solidFill>
                    <a:schemeClr val="bg1"/>
                  </a:solidFill>
                </a:rPr>
                <a:t>The CPD Units work closely with the Teaching and Learning </a:t>
              </a:r>
              <a:r>
                <a:rPr lang="en-GB" altLang="zh-CN" sz="2000" b="1" dirty="0" err="1">
                  <a:solidFill>
                    <a:schemeClr val="bg1"/>
                  </a:solidFill>
                </a:rPr>
                <a:t>Center</a:t>
              </a:r>
              <a:r>
                <a:rPr lang="en-GB" altLang="zh-CN" sz="2000" b="1" dirty="0">
                  <a:solidFill>
                    <a:schemeClr val="bg1"/>
                  </a:solidFill>
                </a:rPr>
                <a:t> of CNU, an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d obey the regulation system.</a:t>
              </a:r>
              <a:endParaRPr lang="zh-CN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标题 4"/>
          <p:cNvSpPr txBox="1">
            <a:spLocks/>
          </p:cNvSpPr>
          <p:nvPr/>
        </p:nvSpPr>
        <p:spPr>
          <a:xfrm>
            <a:off x="524719" y="375965"/>
            <a:ext cx="7344816" cy="500251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altLang="zh-CN" sz="28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CPD Units: Erasmus+ STAR Project Lab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42" y="4768453"/>
            <a:ext cx="4131457" cy="1944215"/>
          </a:xfrm>
          <a:prstGeom prst="rect">
            <a:avLst/>
          </a:prstGeom>
        </p:spPr>
      </p:pic>
      <p:grpSp>
        <p:nvGrpSpPr>
          <p:cNvPr id="23" name="组 22"/>
          <p:cNvGrpSpPr/>
          <p:nvPr/>
        </p:nvGrpSpPr>
        <p:grpSpPr>
          <a:xfrm>
            <a:off x="308695" y="4842825"/>
            <a:ext cx="5217667" cy="1945844"/>
            <a:chOff x="635643" y="5344517"/>
            <a:chExt cx="5217667" cy="173218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643" y="5344517"/>
              <a:ext cx="2621635" cy="173218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9015" y="5357509"/>
              <a:ext cx="2664295" cy="171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5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 rot="19460361">
            <a:off x="2226252" y="2636658"/>
            <a:ext cx="2050175" cy="2050175"/>
          </a:xfrm>
          <a:prstGeom prst="roundRect">
            <a:avLst/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4"/>
          <p:cNvSpPr txBox="1"/>
          <p:nvPr/>
        </p:nvSpPr>
        <p:spPr>
          <a:xfrm>
            <a:off x="5637287" y="2104157"/>
            <a:ext cx="6120643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Teacher Training Programs</a:t>
            </a:r>
            <a:endParaRPr lang="en-GB" altLang="zh-CN" sz="2800" b="1" dirty="0">
              <a:solidFill>
                <a:schemeClr val="accent1"/>
              </a:solidFill>
              <a:latin typeface="+mj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133231" y="1886375"/>
            <a:ext cx="0" cy="33724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781302" y="2968253"/>
            <a:ext cx="590465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altLang="zh-CN" sz="2400" dirty="0">
                <a:latin typeface="+mn-lt"/>
                <a:ea typeface="+mj-ea"/>
              </a:rPr>
              <a:t>  </a:t>
            </a:r>
            <a:r>
              <a:rPr lang="en-GB" altLang="zh-CN" sz="2400" dirty="0">
                <a:latin typeface="+mn-lt"/>
                <a:ea typeface="+mj-ea"/>
              </a:rPr>
              <a:t>Publicity meeting in the Faculty of Education (more than 120 teachers)</a:t>
            </a:r>
            <a:endParaRPr lang="zh-CN" altLang="zh-CN" sz="2400" dirty="0">
              <a:latin typeface="+mn-lt"/>
              <a:ea typeface="+mj-ea"/>
            </a:endParaRP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altLang="zh-CN" sz="2400" dirty="0">
                <a:latin typeface="+mn-lt"/>
                <a:ea typeface="+mj-ea"/>
              </a:rPr>
              <a:t> </a:t>
            </a:r>
            <a:r>
              <a:rPr lang="en-GB" altLang="zh-CN" sz="2400" dirty="0">
                <a:latin typeface="+mn-lt"/>
                <a:ea typeface="+mj-ea"/>
              </a:rPr>
              <a:t>2 teacher trainings, 60 trained staffs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altLang="zh-CN" sz="2400" dirty="0">
                <a:latin typeface="+mn-lt"/>
                <a:ea typeface="+mj-ea"/>
              </a:rPr>
              <a:t>  </a:t>
            </a:r>
            <a:r>
              <a:rPr lang="en-GB" altLang="zh-CN" sz="2400" dirty="0">
                <a:latin typeface="+mn-lt"/>
                <a:ea typeface="+mj-ea"/>
              </a:rPr>
              <a:t>3 seminars, more than 58 staffs and postgraduate students</a:t>
            </a:r>
            <a:r>
              <a:rPr lang="zh-CN" altLang="zh-CN" sz="2400" dirty="0">
                <a:latin typeface="+mn-lt"/>
                <a:ea typeface="+mj-ea"/>
              </a:rPr>
              <a:t> </a:t>
            </a:r>
            <a:endParaRPr lang="zh-CN" altLang="en-US" sz="2400" dirty="0">
              <a:latin typeface="+mn-lt"/>
              <a:ea typeface="+mj-ea"/>
            </a:endParaRPr>
          </a:p>
        </p:txBody>
      </p:sp>
      <p:sp>
        <p:nvSpPr>
          <p:cNvPr id="8" name="TextBox 135">
            <a:extLst>
              <a:ext uri="{FF2B5EF4-FFF2-40B4-BE49-F238E27FC236}">
                <a16:creationId xmlns:a16="http://schemas.microsoft.com/office/drawing/2014/main" xmlns="" id="{8D582395-A6DD-8A43-861E-43526BCC170D}"/>
              </a:ext>
            </a:extLst>
          </p:cNvPr>
          <p:cNvSpPr txBox="1"/>
          <p:nvPr/>
        </p:nvSpPr>
        <p:spPr>
          <a:xfrm>
            <a:off x="2756967" y="2709561"/>
            <a:ext cx="823378" cy="190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1237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宋体" pitchFamily="2" charset="-122"/>
              </a:rPr>
              <a:t>3</a:t>
            </a:r>
            <a:endParaRPr lang="zh-CN" altLang="zh-CN" sz="1237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4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>
            <a:spLocks/>
          </p:cNvSpPr>
          <p:nvPr/>
        </p:nvSpPr>
        <p:spPr>
          <a:xfrm>
            <a:off x="740743" y="375965"/>
            <a:ext cx="539859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Teacher Training Programs</a:t>
            </a:r>
            <a:endParaRPr lang="en-GB" altLang="zh-CN" sz="28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07" y="1528093"/>
            <a:ext cx="3960440" cy="254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1" y="4336405"/>
            <a:ext cx="381493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07" y="4336405"/>
            <a:ext cx="396044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991" y="3472309"/>
            <a:ext cx="2398520" cy="15779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12" y="1528093"/>
            <a:ext cx="3816424" cy="25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 rot="19460361">
            <a:off x="2370268" y="2636658"/>
            <a:ext cx="2050175" cy="2050175"/>
          </a:xfrm>
          <a:prstGeom prst="roundRect">
            <a:avLst/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4"/>
          <p:cNvSpPr txBox="1"/>
          <p:nvPr/>
        </p:nvSpPr>
        <p:spPr>
          <a:xfrm>
            <a:off x="5493271" y="2104157"/>
            <a:ext cx="523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Application of LCT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205239" y="1886375"/>
            <a:ext cx="0" cy="33724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37287" y="2896245"/>
            <a:ext cx="4968552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US" altLang="zh-CN" sz="2400" dirty="0"/>
              <a:t>Class Focusing on TBLT</a:t>
            </a:r>
            <a:endParaRPr lang="en-US" altLang="zh-CN" sz="2400" dirty="0">
              <a:latin typeface="+mn-lt"/>
              <a:ea typeface="微软雅黑" pitchFamily="34" charset="-122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US" altLang="zh-CN" sz="2400" dirty="0"/>
              <a:t>LCT Employed in English for Teachers and Teaching (ETT)</a:t>
            </a:r>
            <a:endParaRPr lang="en-US" altLang="zh-CN" sz="2400" dirty="0">
              <a:latin typeface="+mn-lt"/>
            </a:endParaRP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GB" altLang="zh-CN" sz="2400" dirty="0"/>
              <a:t>Integrating LCT into the undergraduate courses (benefit more than 240 pre-service teachers)</a:t>
            </a:r>
            <a:r>
              <a:rPr lang="zh-CN" altLang="zh-CN" sz="2400" dirty="0"/>
              <a:t> </a:t>
            </a:r>
            <a:r>
              <a:rPr lang="zh-CN" altLang="zh-CN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 </a:t>
            </a:r>
            <a:endParaRPr lang="zh-CN" altLang="en-US" sz="2400" dirty="0">
              <a:latin typeface="+mn-lt"/>
              <a:ea typeface="微软雅黑" pitchFamily="34" charset="-122"/>
            </a:endParaRPr>
          </a:p>
        </p:txBody>
      </p:sp>
      <p:sp>
        <p:nvSpPr>
          <p:cNvPr id="8" name="TextBox 135">
            <a:extLst>
              <a:ext uri="{FF2B5EF4-FFF2-40B4-BE49-F238E27FC236}">
                <a16:creationId xmlns:a16="http://schemas.microsoft.com/office/drawing/2014/main" xmlns="" id="{EA237F64-91EE-E14E-A2BC-1EDCD1D08937}"/>
              </a:ext>
            </a:extLst>
          </p:cNvPr>
          <p:cNvSpPr txBox="1"/>
          <p:nvPr/>
        </p:nvSpPr>
        <p:spPr>
          <a:xfrm>
            <a:off x="2983666" y="2709561"/>
            <a:ext cx="823378" cy="190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1237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宋体" pitchFamily="2" charset="-122"/>
              </a:rPr>
              <a:t>4</a:t>
            </a:r>
            <a:endParaRPr lang="zh-CN" altLang="zh-CN" sz="1237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C5C8F44-B622-4B11-84A9-BA344879ECE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98"/>
</p:tagLst>
</file>

<file path=ppt/theme/theme1.xml><?xml version="1.0" encoding="utf-8"?>
<a:theme xmlns:a="http://schemas.openxmlformats.org/drawingml/2006/main" name="第一PPT，www.1ppt.com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1AE"/>
      </a:accent1>
      <a:accent2>
        <a:srgbClr val="36B8F6"/>
      </a:accent2>
      <a:accent3>
        <a:srgbClr val="1471AE"/>
      </a:accent3>
      <a:accent4>
        <a:srgbClr val="36B8F6"/>
      </a:accent4>
      <a:accent5>
        <a:srgbClr val="1471AE"/>
      </a:accent5>
      <a:accent6>
        <a:srgbClr val="36B8F6"/>
      </a:accent6>
      <a:hlink>
        <a:srgbClr val="1471AE"/>
      </a:hlink>
      <a:folHlink>
        <a:srgbClr val="36B8F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CF1636C9A954F9E88FAF7D172394B" ma:contentTypeVersion="9" ma:contentTypeDescription="Create a new document." ma:contentTypeScope="" ma:versionID="b67170d3412838271b79f3aa6d072701">
  <xsd:schema xmlns:xsd="http://www.w3.org/2001/XMLSchema" xmlns:xs="http://www.w3.org/2001/XMLSchema" xmlns:p="http://schemas.microsoft.com/office/2006/metadata/properties" xmlns:ns2="851037d2-ae5c-4f2d-ae82-d52ba2790b79" xmlns:ns3="97d366d4-62e8-471c-ba45-505e71c9f8f7" targetNamespace="http://schemas.microsoft.com/office/2006/metadata/properties" ma:root="true" ma:fieldsID="f659111c8ae09f6bcb478e781f55d818" ns2:_="" ns3:_="">
    <xsd:import namespace="851037d2-ae5c-4f2d-ae82-d52ba2790b79"/>
    <xsd:import namespace="97d366d4-62e8-471c-ba45-505e71c9f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037d2-ae5c-4f2d-ae82-d52ba2790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366d4-62e8-471c-ba45-505e71c9f8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2662C-C0D8-4D1C-BCBF-A6CB88AE9857}"/>
</file>

<file path=customXml/itemProps2.xml><?xml version="1.0" encoding="utf-8"?>
<ds:datastoreItem xmlns:ds="http://schemas.openxmlformats.org/officeDocument/2006/customXml" ds:itemID="{633EA185-3CB4-463B-B6B2-1F2E9DCE2C7A}"/>
</file>

<file path=customXml/itemProps3.xml><?xml version="1.0" encoding="utf-8"?>
<ds:datastoreItem xmlns:ds="http://schemas.openxmlformats.org/officeDocument/2006/customXml" ds:itemID="{8C64784E-4C77-4C21-9BA4-F6D4DB02E5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Macintosh PowerPoint</Application>
  <PresentationFormat>自定义</PresentationFormat>
  <Paragraphs>83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/>
  <cp:keywords>www.1ppt.com</cp:keywords>
  <cp:lastModifiedBy/>
  <cp:revision>1</cp:revision>
  <dcterms:created xsi:type="dcterms:W3CDTF">2016-10-17T14:00:15Z</dcterms:created>
  <dcterms:modified xsi:type="dcterms:W3CDTF">2019-08-14T11:40:38Z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0x0101007B4CF1636C9A954F9E88FAF7D172394B</vt:lpwstr>
  </property>
</Properties>
</file>