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2"/>
  </p:notesMasterIdLst>
  <p:handoutMasterIdLst>
    <p:handoutMasterId r:id="rId23"/>
  </p:handoutMasterIdLst>
  <p:sldIdLst>
    <p:sldId id="256" r:id="rId2"/>
    <p:sldId id="673" r:id="rId3"/>
    <p:sldId id="678" r:id="rId4"/>
    <p:sldId id="691" r:id="rId5"/>
    <p:sldId id="693" r:id="rId6"/>
    <p:sldId id="689" r:id="rId7"/>
    <p:sldId id="674" r:id="rId8"/>
    <p:sldId id="677" r:id="rId9"/>
    <p:sldId id="679" r:id="rId10"/>
    <p:sldId id="681" r:id="rId11"/>
    <p:sldId id="680" r:id="rId12"/>
    <p:sldId id="694" r:id="rId13"/>
    <p:sldId id="682" r:id="rId14"/>
    <p:sldId id="685" r:id="rId15"/>
    <p:sldId id="684" r:id="rId16"/>
    <p:sldId id="699" r:id="rId17"/>
    <p:sldId id="702" r:id="rId18"/>
    <p:sldId id="695" r:id="rId19"/>
    <p:sldId id="700" r:id="rId20"/>
    <p:sldId id="6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katerine Natsvlishvili" initials="EN" lastIdx="1" clrIdx="0">
    <p:extLst>
      <p:ext uri="{19B8F6BF-5375-455C-9EA6-DF929625EA0E}">
        <p15:presenceInfo xmlns:p15="http://schemas.microsoft.com/office/powerpoint/2012/main" userId="2a6a8b733adc03d5" providerId="Windows Live"/>
      </p:ext>
    </p:extLst>
  </p:cmAuthor>
  <p:cmAuthor id="2" name="Eka Natsvlishvili" initials="EN" lastIdx="2" clrIdx="1">
    <p:extLst>
      <p:ext uri="{19B8F6BF-5375-455C-9EA6-DF929625EA0E}">
        <p15:presenceInfo xmlns:p15="http://schemas.microsoft.com/office/powerpoint/2012/main" userId="S::e.natsvlishvili@eqe.ge::44d3f3a9-03d4-495a-bcc0-e20d865a7b6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60000"/>
    <a:srgbClr val="0066FF"/>
    <a:srgbClr val="4DA157"/>
    <a:srgbClr val="BBF3E3"/>
    <a:srgbClr val="E4E4E4"/>
    <a:srgbClr val="FFCCFF"/>
    <a:srgbClr val="FFFFFF"/>
    <a:srgbClr val="66FF33"/>
    <a:srgbClr val="FF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1" autoAdjust="0"/>
    <p:restoredTop sz="93817" autoAdjust="0"/>
  </p:normalViewPr>
  <p:slideViewPr>
    <p:cSldViewPr snapToGrid="0">
      <p:cViewPr varScale="1">
        <p:scale>
          <a:sx n="67" d="100"/>
          <a:sy n="67" d="100"/>
        </p:scale>
        <p:origin x="628" y="40"/>
      </p:cViewPr>
      <p:guideLst/>
    </p:cSldViewPr>
  </p:slideViewPr>
  <p:notesTextViewPr>
    <p:cViewPr>
      <p:scale>
        <a:sx n="1" d="1"/>
        <a:sy n="1" d="1"/>
      </p:scale>
      <p:origin x="0" y="0"/>
    </p:cViewPr>
  </p:notesTextViewPr>
  <p:sorterViewPr>
    <p:cViewPr>
      <p:scale>
        <a:sx n="56" d="100"/>
        <a:sy n="56" d="100"/>
      </p:scale>
      <p:origin x="0" y="0"/>
    </p:cViewPr>
  </p:sorterViewPr>
  <p:notesViewPr>
    <p:cSldViewPr snapToGrid="0">
      <p:cViewPr varScale="1">
        <p:scale>
          <a:sx n="51" d="100"/>
          <a:sy n="51" d="100"/>
        </p:scale>
        <p:origin x="2692"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 Id="rId30"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C38132-1939-4ECF-90B4-A462CB8AC5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C6208A8-E1F0-4C77-B27A-5E308EF769E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181979-CE1A-4705-B691-268A907CD71F}" type="datetimeFigureOut">
              <a:rPr lang="en-US" smtClean="0"/>
              <a:t>6/5/2019</a:t>
            </a:fld>
            <a:endParaRPr lang="en-US"/>
          </a:p>
        </p:txBody>
      </p:sp>
      <p:sp>
        <p:nvSpPr>
          <p:cNvPr id="4" name="Footer Placeholder 3">
            <a:extLst>
              <a:ext uri="{FF2B5EF4-FFF2-40B4-BE49-F238E27FC236}">
                <a16:creationId xmlns:a16="http://schemas.microsoft.com/office/drawing/2014/main" id="{313E184D-486E-4818-8336-5CAA28D98DC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C220C0-6EAA-44E5-A7D5-1B0B2DA627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E54070-3D0B-4305-A004-7783BABA4693}" type="slidenum">
              <a:rPr lang="en-US" smtClean="0"/>
              <a:t>‹#›</a:t>
            </a:fld>
            <a:endParaRPr lang="en-US"/>
          </a:p>
        </p:txBody>
      </p:sp>
    </p:spTree>
    <p:extLst>
      <p:ext uri="{BB962C8B-B14F-4D97-AF65-F5344CB8AC3E}">
        <p14:creationId xmlns:p14="http://schemas.microsoft.com/office/powerpoint/2010/main" val="5920995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6B45CA61-16AE-4823-B12A-5D85070AF435}" type="datetimeFigureOut">
              <a:rPr lang="en-US" smtClean="0"/>
              <a:t>6/5/2019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A794C9-BD2B-4C45-B9AC-77E0416DBAE5}" type="slidenum">
              <a:rPr lang="en-US" smtClean="0"/>
              <a:t>‹#›</a:t>
            </a:fld>
            <a:endParaRPr lang="en-US"/>
          </a:p>
        </p:txBody>
      </p:sp>
    </p:spTree>
    <p:extLst>
      <p:ext uri="{BB962C8B-B14F-4D97-AF65-F5344CB8AC3E}">
        <p14:creationId xmlns:p14="http://schemas.microsoft.com/office/powerpoint/2010/main" val="641413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794C9-BD2B-4C45-B9AC-77E0416DBAE5}" type="slidenum">
              <a:rPr lang="en-US" smtClean="0"/>
              <a:t>1</a:t>
            </a:fld>
            <a:endParaRPr lang="en-US"/>
          </a:p>
        </p:txBody>
      </p:sp>
    </p:spTree>
    <p:extLst>
      <p:ext uri="{BB962C8B-B14F-4D97-AF65-F5344CB8AC3E}">
        <p14:creationId xmlns:p14="http://schemas.microsoft.com/office/powerpoint/2010/main" val="3551882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794C9-BD2B-4C45-B9AC-77E0416DBAE5}" type="slidenum">
              <a:rPr lang="en-US" smtClean="0"/>
              <a:t>10</a:t>
            </a:fld>
            <a:endParaRPr lang="en-US"/>
          </a:p>
        </p:txBody>
      </p:sp>
    </p:spTree>
    <p:extLst>
      <p:ext uri="{BB962C8B-B14F-4D97-AF65-F5344CB8AC3E}">
        <p14:creationId xmlns:p14="http://schemas.microsoft.com/office/powerpoint/2010/main" val="2902832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794C9-BD2B-4C45-B9AC-77E0416DBAE5}" type="slidenum">
              <a:rPr lang="en-US" smtClean="0"/>
              <a:t>11</a:t>
            </a:fld>
            <a:endParaRPr lang="en-US"/>
          </a:p>
        </p:txBody>
      </p:sp>
    </p:spTree>
    <p:extLst>
      <p:ext uri="{BB962C8B-B14F-4D97-AF65-F5344CB8AC3E}">
        <p14:creationId xmlns:p14="http://schemas.microsoft.com/office/powerpoint/2010/main" val="4005539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794C9-BD2B-4C45-B9AC-77E0416DBAE5}" type="slidenum">
              <a:rPr lang="en-US" smtClean="0"/>
              <a:t>12</a:t>
            </a:fld>
            <a:endParaRPr lang="en-US"/>
          </a:p>
        </p:txBody>
      </p:sp>
    </p:spTree>
    <p:extLst>
      <p:ext uri="{BB962C8B-B14F-4D97-AF65-F5344CB8AC3E}">
        <p14:creationId xmlns:p14="http://schemas.microsoft.com/office/powerpoint/2010/main" val="1510807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794C9-BD2B-4C45-B9AC-77E0416DBAE5}" type="slidenum">
              <a:rPr lang="en-US" smtClean="0"/>
              <a:t>13</a:t>
            </a:fld>
            <a:endParaRPr lang="en-US"/>
          </a:p>
        </p:txBody>
      </p:sp>
    </p:spTree>
    <p:extLst>
      <p:ext uri="{BB962C8B-B14F-4D97-AF65-F5344CB8AC3E}">
        <p14:creationId xmlns:p14="http://schemas.microsoft.com/office/powerpoint/2010/main" val="83851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794C9-BD2B-4C45-B9AC-77E0416DBAE5}" type="slidenum">
              <a:rPr lang="en-US" smtClean="0"/>
              <a:t>14</a:t>
            </a:fld>
            <a:endParaRPr lang="en-US"/>
          </a:p>
        </p:txBody>
      </p:sp>
    </p:spTree>
    <p:extLst>
      <p:ext uri="{BB962C8B-B14F-4D97-AF65-F5344CB8AC3E}">
        <p14:creationId xmlns:p14="http://schemas.microsoft.com/office/powerpoint/2010/main" val="571969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794C9-BD2B-4C45-B9AC-77E0416DBAE5}" type="slidenum">
              <a:rPr lang="en-US" smtClean="0"/>
              <a:t>15</a:t>
            </a:fld>
            <a:endParaRPr lang="en-US"/>
          </a:p>
        </p:txBody>
      </p:sp>
    </p:spTree>
    <p:extLst>
      <p:ext uri="{BB962C8B-B14F-4D97-AF65-F5344CB8AC3E}">
        <p14:creationId xmlns:p14="http://schemas.microsoft.com/office/powerpoint/2010/main" val="1952351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794C9-BD2B-4C45-B9AC-77E0416DBAE5}" type="slidenum">
              <a:rPr lang="en-US" smtClean="0"/>
              <a:t>16</a:t>
            </a:fld>
            <a:endParaRPr lang="en-US"/>
          </a:p>
        </p:txBody>
      </p:sp>
    </p:spTree>
    <p:extLst>
      <p:ext uri="{BB962C8B-B14F-4D97-AF65-F5344CB8AC3E}">
        <p14:creationId xmlns:p14="http://schemas.microsoft.com/office/powerpoint/2010/main" val="4084701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794C9-BD2B-4C45-B9AC-77E0416DBAE5}" type="slidenum">
              <a:rPr lang="en-US" smtClean="0"/>
              <a:t>17</a:t>
            </a:fld>
            <a:endParaRPr lang="en-US"/>
          </a:p>
        </p:txBody>
      </p:sp>
    </p:spTree>
    <p:extLst>
      <p:ext uri="{BB962C8B-B14F-4D97-AF65-F5344CB8AC3E}">
        <p14:creationId xmlns:p14="http://schemas.microsoft.com/office/powerpoint/2010/main" val="489690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794C9-BD2B-4C45-B9AC-77E0416DBAE5}" type="slidenum">
              <a:rPr lang="en-US" smtClean="0"/>
              <a:t>18</a:t>
            </a:fld>
            <a:endParaRPr lang="en-US"/>
          </a:p>
        </p:txBody>
      </p:sp>
    </p:spTree>
    <p:extLst>
      <p:ext uri="{BB962C8B-B14F-4D97-AF65-F5344CB8AC3E}">
        <p14:creationId xmlns:p14="http://schemas.microsoft.com/office/powerpoint/2010/main" val="1409477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794C9-BD2B-4C45-B9AC-77E0416DBAE5}" type="slidenum">
              <a:rPr lang="en-US" smtClean="0"/>
              <a:t>19</a:t>
            </a:fld>
            <a:endParaRPr lang="en-US"/>
          </a:p>
        </p:txBody>
      </p:sp>
    </p:spTree>
    <p:extLst>
      <p:ext uri="{BB962C8B-B14F-4D97-AF65-F5344CB8AC3E}">
        <p14:creationId xmlns:p14="http://schemas.microsoft.com/office/powerpoint/2010/main" val="3312245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794C9-BD2B-4C45-B9AC-77E0416DBAE5}" type="slidenum">
              <a:rPr lang="en-US" smtClean="0"/>
              <a:t>2</a:t>
            </a:fld>
            <a:endParaRPr lang="en-US"/>
          </a:p>
        </p:txBody>
      </p:sp>
    </p:spTree>
    <p:extLst>
      <p:ext uri="{BB962C8B-B14F-4D97-AF65-F5344CB8AC3E}">
        <p14:creationId xmlns:p14="http://schemas.microsoft.com/office/powerpoint/2010/main" val="3645920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794C9-BD2B-4C45-B9AC-77E0416DBAE5}" type="slidenum">
              <a:rPr lang="en-US" smtClean="0"/>
              <a:t>20</a:t>
            </a:fld>
            <a:endParaRPr lang="en-US"/>
          </a:p>
        </p:txBody>
      </p:sp>
    </p:spTree>
    <p:extLst>
      <p:ext uri="{BB962C8B-B14F-4D97-AF65-F5344CB8AC3E}">
        <p14:creationId xmlns:p14="http://schemas.microsoft.com/office/powerpoint/2010/main" val="2445044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794C9-BD2B-4C45-B9AC-77E0416DBAE5}" type="slidenum">
              <a:rPr lang="en-US" smtClean="0"/>
              <a:t>3</a:t>
            </a:fld>
            <a:endParaRPr lang="en-US"/>
          </a:p>
        </p:txBody>
      </p:sp>
    </p:spTree>
    <p:extLst>
      <p:ext uri="{BB962C8B-B14F-4D97-AF65-F5344CB8AC3E}">
        <p14:creationId xmlns:p14="http://schemas.microsoft.com/office/powerpoint/2010/main" val="4213835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794C9-BD2B-4C45-B9AC-77E0416DBAE5}" type="slidenum">
              <a:rPr lang="en-US" smtClean="0"/>
              <a:t>4</a:t>
            </a:fld>
            <a:endParaRPr lang="en-US"/>
          </a:p>
        </p:txBody>
      </p:sp>
    </p:spTree>
    <p:extLst>
      <p:ext uri="{BB962C8B-B14F-4D97-AF65-F5344CB8AC3E}">
        <p14:creationId xmlns:p14="http://schemas.microsoft.com/office/powerpoint/2010/main" val="3726109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794C9-BD2B-4C45-B9AC-77E0416DBAE5}" type="slidenum">
              <a:rPr lang="en-US" smtClean="0"/>
              <a:t>5</a:t>
            </a:fld>
            <a:endParaRPr lang="en-US"/>
          </a:p>
        </p:txBody>
      </p:sp>
    </p:spTree>
    <p:extLst>
      <p:ext uri="{BB962C8B-B14F-4D97-AF65-F5344CB8AC3E}">
        <p14:creationId xmlns:p14="http://schemas.microsoft.com/office/powerpoint/2010/main" val="1196262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794C9-BD2B-4C45-B9AC-77E0416DBAE5}" type="slidenum">
              <a:rPr lang="en-US" smtClean="0"/>
              <a:t>6</a:t>
            </a:fld>
            <a:endParaRPr lang="en-US"/>
          </a:p>
        </p:txBody>
      </p:sp>
    </p:spTree>
    <p:extLst>
      <p:ext uri="{BB962C8B-B14F-4D97-AF65-F5344CB8AC3E}">
        <p14:creationId xmlns:p14="http://schemas.microsoft.com/office/powerpoint/2010/main" val="1936864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794C9-BD2B-4C45-B9AC-77E0416DBAE5}" type="slidenum">
              <a:rPr lang="en-US" smtClean="0"/>
              <a:t>7</a:t>
            </a:fld>
            <a:endParaRPr lang="en-US"/>
          </a:p>
        </p:txBody>
      </p:sp>
    </p:spTree>
    <p:extLst>
      <p:ext uri="{BB962C8B-B14F-4D97-AF65-F5344CB8AC3E}">
        <p14:creationId xmlns:p14="http://schemas.microsoft.com/office/powerpoint/2010/main" val="1503480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794C9-BD2B-4C45-B9AC-77E0416DBAE5}" type="slidenum">
              <a:rPr lang="en-US" smtClean="0"/>
              <a:t>8</a:t>
            </a:fld>
            <a:endParaRPr lang="en-US"/>
          </a:p>
        </p:txBody>
      </p:sp>
    </p:spTree>
    <p:extLst>
      <p:ext uri="{BB962C8B-B14F-4D97-AF65-F5344CB8AC3E}">
        <p14:creationId xmlns:p14="http://schemas.microsoft.com/office/powerpoint/2010/main" val="4059866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794C9-BD2B-4C45-B9AC-77E0416DBAE5}" type="slidenum">
              <a:rPr lang="en-US" smtClean="0"/>
              <a:t>9</a:t>
            </a:fld>
            <a:endParaRPr lang="en-US"/>
          </a:p>
        </p:txBody>
      </p:sp>
    </p:spTree>
    <p:extLst>
      <p:ext uri="{BB962C8B-B14F-4D97-AF65-F5344CB8AC3E}">
        <p14:creationId xmlns:p14="http://schemas.microsoft.com/office/powerpoint/2010/main" val="4240938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3B3DAB-A4D3-4141-9F8A-9563AA979AD2}" type="datetime1">
              <a:rPr lang="en-US" smtClean="0"/>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A6D7C-FD2C-475F-A3E7-B88166FD18FF}" type="slidenum">
              <a:rPr lang="en-US" smtClean="0"/>
              <a:t>‹#›</a:t>
            </a:fld>
            <a:endParaRPr lang="en-US"/>
          </a:p>
        </p:txBody>
      </p:sp>
    </p:spTree>
    <p:extLst>
      <p:ext uri="{BB962C8B-B14F-4D97-AF65-F5344CB8AC3E}">
        <p14:creationId xmlns:p14="http://schemas.microsoft.com/office/powerpoint/2010/main" val="3380591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37BB3F-31A9-4080-B450-6899023CC294}" type="datetime1">
              <a:rPr lang="en-US" smtClean="0"/>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A6D7C-FD2C-475F-A3E7-B88166FD18FF}" type="slidenum">
              <a:rPr lang="en-US" smtClean="0"/>
              <a:t>‹#›</a:t>
            </a:fld>
            <a:endParaRPr lang="en-US"/>
          </a:p>
        </p:txBody>
      </p:sp>
    </p:spTree>
    <p:extLst>
      <p:ext uri="{BB962C8B-B14F-4D97-AF65-F5344CB8AC3E}">
        <p14:creationId xmlns:p14="http://schemas.microsoft.com/office/powerpoint/2010/main" val="2170198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135ED6-277D-4A19-98E9-5457B199147A}" type="datetime1">
              <a:rPr lang="en-US" smtClean="0"/>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A6D7C-FD2C-475F-A3E7-B88166FD18FF}" type="slidenum">
              <a:rPr lang="en-US" smtClean="0"/>
              <a:t>‹#›</a:t>
            </a:fld>
            <a:endParaRPr lang="en-US" dirty="0"/>
          </a:p>
        </p:txBody>
      </p:sp>
    </p:spTree>
    <p:extLst>
      <p:ext uri="{BB962C8B-B14F-4D97-AF65-F5344CB8AC3E}">
        <p14:creationId xmlns:p14="http://schemas.microsoft.com/office/powerpoint/2010/main" val="563655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D7AFCA-4928-4842-B261-2A3C5BBDB99C}" type="datetime1">
              <a:rPr lang="en-US" smtClean="0"/>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A6D7C-FD2C-475F-A3E7-B88166FD18FF}" type="slidenum">
              <a:rPr lang="en-US" smtClean="0"/>
              <a:t>‹#›</a:t>
            </a:fld>
            <a:endParaRPr lang="en-US"/>
          </a:p>
        </p:txBody>
      </p:sp>
    </p:spTree>
    <p:extLst>
      <p:ext uri="{BB962C8B-B14F-4D97-AF65-F5344CB8AC3E}">
        <p14:creationId xmlns:p14="http://schemas.microsoft.com/office/powerpoint/2010/main" val="2648611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588412-6230-4435-A331-1FF84D330170}" type="datetime1">
              <a:rPr lang="en-US" smtClean="0"/>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A6D7C-FD2C-475F-A3E7-B88166FD18FF}" type="slidenum">
              <a:rPr lang="en-US" smtClean="0"/>
              <a:t>‹#›</a:t>
            </a:fld>
            <a:endParaRPr lang="en-US"/>
          </a:p>
        </p:txBody>
      </p:sp>
    </p:spTree>
    <p:extLst>
      <p:ext uri="{BB962C8B-B14F-4D97-AF65-F5344CB8AC3E}">
        <p14:creationId xmlns:p14="http://schemas.microsoft.com/office/powerpoint/2010/main" val="3224836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FA360D-04E8-452E-95F8-6E88DA3B8679}" type="datetime1">
              <a:rPr lang="en-US" smtClean="0"/>
              <a:t>6/5/2019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A6D7C-FD2C-475F-A3E7-B88166FD18FF}" type="slidenum">
              <a:rPr lang="en-US" smtClean="0"/>
              <a:t>‹#›</a:t>
            </a:fld>
            <a:endParaRPr lang="en-US"/>
          </a:p>
        </p:txBody>
      </p:sp>
    </p:spTree>
    <p:extLst>
      <p:ext uri="{BB962C8B-B14F-4D97-AF65-F5344CB8AC3E}">
        <p14:creationId xmlns:p14="http://schemas.microsoft.com/office/powerpoint/2010/main" val="390568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DCF76A-0828-420D-8184-3AAAC5A4CBEE}" type="datetime1">
              <a:rPr lang="en-US" smtClean="0"/>
              <a:t>6/5/2019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8A6D7C-FD2C-475F-A3E7-B88166FD18FF}" type="slidenum">
              <a:rPr lang="en-US" smtClean="0"/>
              <a:t>‹#›</a:t>
            </a:fld>
            <a:endParaRPr lang="en-US"/>
          </a:p>
        </p:txBody>
      </p:sp>
    </p:spTree>
    <p:extLst>
      <p:ext uri="{BB962C8B-B14F-4D97-AF65-F5344CB8AC3E}">
        <p14:creationId xmlns:p14="http://schemas.microsoft.com/office/powerpoint/2010/main" val="2711771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A5624F-65FC-42D7-A14F-41F77E1B85FB}" type="datetime1">
              <a:rPr lang="en-US" smtClean="0"/>
              <a:t>6/5/2019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8A6D7C-FD2C-475F-A3E7-B88166FD18FF}" type="slidenum">
              <a:rPr lang="en-US" smtClean="0"/>
              <a:t>‹#›</a:t>
            </a:fld>
            <a:endParaRPr lang="en-US"/>
          </a:p>
        </p:txBody>
      </p:sp>
    </p:spTree>
    <p:extLst>
      <p:ext uri="{BB962C8B-B14F-4D97-AF65-F5344CB8AC3E}">
        <p14:creationId xmlns:p14="http://schemas.microsoft.com/office/powerpoint/2010/main" val="2155689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C2A98-EDC3-434D-B4F6-E59F300D687E}" type="datetime1">
              <a:rPr lang="en-US" smtClean="0"/>
              <a:t>6/5/2019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8A6D7C-FD2C-475F-A3E7-B88166FD18FF}" type="slidenum">
              <a:rPr lang="en-US" smtClean="0"/>
              <a:t>‹#›</a:t>
            </a:fld>
            <a:endParaRPr lang="en-US"/>
          </a:p>
        </p:txBody>
      </p:sp>
    </p:spTree>
    <p:extLst>
      <p:ext uri="{BB962C8B-B14F-4D97-AF65-F5344CB8AC3E}">
        <p14:creationId xmlns:p14="http://schemas.microsoft.com/office/powerpoint/2010/main" val="813896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36ED22-F9EF-43C1-94EC-30085F1BD924}" type="datetime1">
              <a:rPr lang="en-US" smtClean="0"/>
              <a:t>6/5/2019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A6D7C-FD2C-475F-A3E7-B88166FD18FF}" type="slidenum">
              <a:rPr lang="en-US" smtClean="0"/>
              <a:t>‹#›</a:t>
            </a:fld>
            <a:endParaRPr lang="en-US"/>
          </a:p>
        </p:txBody>
      </p:sp>
    </p:spTree>
    <p:extLst>
      <p:ext uri="{BB962C8B-B14F-4D97-AF65-F5344CB8AC3E}">
        <p14:creationId xmlns:p14="http://schemas.microsoft.com/office/powerpoint/2010/main" val="2504531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AD7EE2-C8EA-40D6-BB37-BDA7CC91DAD0}" type="datetime1">
              <a:rPr lang="en-US" smtClean="0"/>
              <a:t>6/5/2019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A6D7C-FD2C-475F-A3E7-B88166FD18FF}" type="slidenum">
              <a:rPr lang="en-US" smtClean="0"/>
              <a:t>‹#›</a:t>
            </a:fld>
            <a:endParaRPr lang="en-US"/>
          </a:p>
        </p:txBody>
      </p:sp>
    </p:spTree>
    <p:extLst>
      <p:ext uri="{BB962C8B-B14F-4D97-AF65-F5344CB8AC3E}">
        <p14:creationId xmlns:p14="http://schemas.microsoft.com/office/powerpoint/2010/main" val="127112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BE0E6-5F6E-4E40-811E-2853918A3AF1}" type="datetime1">
              <a:rPr lang="en-US" smtClean="0"/>
              <a:t>6/5/2019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8A6D7C-FD2C-475F-A3E7-B88166FD18FF}" type="slidenum">
              <a:rPr lang="en-US" smtClean="0"/>
              <a:t>‹#›</a:t>
            </a:fld>
            <a:endParaRPr lang="en-US"/>
          </a:p>
        </p:txBody>
      </p:sp>
    </p:spTree>
    <p:extLst>
      <p:ext uri="{BB962C8B-B14F-4D97-AF65-F5344CB8AC3E}">
        <p14:creationId xmlns:p14="http://schemas.microsoft.com/office/powerpoint/2010/main" val="3161178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image" Target="../media/image55.png"/><Relationship Id="rId18" Type="http://schemas.openxmlformats.org/officeDocument/2006/relationships/image" Target="../media/image60.jpeg"/><Relationship Id="rId3" Type="http://schemas.openxmlformats.org/officeDocument/2006/relationships/image" Target="../media/image1.png"/><Relationship Id="rId7" Type="http://schemas.openxmlformats.org/officeDocument/2006/relationships/image" Target="../media/image49.jpg"/><Relationship Id="rId12" Type="http://schemas.openxmlformats.org/officeDocument/2006/relationships/image" Target="../media/image54.png"/><Relationship Id="rId17" Type="http://schemas.openxmlformats.org/officeDocument/2006/relationships/image" Target="../media/image59.jpeg"/><Relationship Id="rId2" Type="http://schemas.openxmlformats.org/officeDocument/2006/relationships/notesSlide" Target="../notesSlides/notesSlide10.xml"/><Relationship Id="rId16"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3.png"/><Relationship Id="rId15" Type="http://schemas.openxmlformats.org/officeDocument/2006/relationships/image" Target="../media/image57.jpe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2.jpeg"/><Relationship Id="rId9" Type="http://schemas.openxmlformats.org/officeDocument/2006/relationships/image" Target="../media/image51.png"/><Relationship Id="rId14"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jpg"/><Relationship Id="rId5" Type="http://schemas.openxmlformats.org/officeDocument/2006/relationships/image" Target="../media/image3.png"/><Relationship Id="rId10" Type="http://schemas.openxmlformats.org/officeDocument/2006/relationships/image" Target="../media/image66.jpeg"/><Relationship Id="rId4" Type="http://schemas.openxmlformats.org/officeDocument/2006/relationships/image" Target="../media/image2.jpeg"/><Relationship Id="rId9" Type="http://schemas.openxmlformats.org/officeDocument/2006/relationships/image" Target="../media/image65.jpe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3.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7.jpg"/><Relationship Id="rId5" Type="http://schemas.openxmlformats.org/officeDocument/2006/relationships/image" Target="../media/image3.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1.png"/><Relationship Id="rId7" Type="http://schemas.openxmlformats.org/officeDocument/2006/relationships/image" Target="../media/image69.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3.png"/><Relationship Id="rId10" Type="http://schemas.openxmlformats.org/officeDocument/2006/relationships/hyperlink" Target="https://drive.google.com/file/d/1GXeBfdV9AFd4Izfsz3gL4O3mSYjNc_k7/view?fbclid=IwAR2l34sL_Jo_e1erJyBMJXg25jnVty-r2tjxtwYlrOYfc9oX6v3Qy-dbGlM" TargetMode="External"/><Relationship Id="rId4" Type="http://schemas.openxmlformats.org/officeDocument/2006/relationships/image" Target="../media/image2.jpeg"/><Relationship Id="rId9" Type="http://schemas.openxmlformats.org/officeDocument/2006/relationships/image" Target="../media/image71.jpeg"/></Relationships>
</file>

<file path=ppt/slides/_rels/slide15.xml.rels><?xml version="1.0" encoding="UTF-8" standalone="yes"?>
<Relationships xmlns="http://schemas.openxmlformats.org/package/2006/relationships"><Relationship Id="rId8" Type="http://schemas.openxmlformats.org/officeDocument/2006/relationships/hyperlink" Target="https://bit.ly/2WGWaBc" TargetMode="External"/><Relationship Id="rId3" Type="http://schemas.openxmlformats.org/officeDocument/2006/relationships/image" Target="../media/image1.png"/><Relationship Id="rId7"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3.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3.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pn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3.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hyperlink" Target="http://sabauni.edu.ge/en/student-life/sabauni-news/317-training-of-trainees-and-star-project-meeting-in-tbilisi-zhanjiang" TargetMode="External"/><Relationship Id="rId13" Type="http://schemas.openxmlformats.org/officeDocument/2006/relationships/hyperlink" Target="http://tv9news.ge/ka/akhali-ambebi/ganathleba/article/12277--rasmus-proeqtis-fargelbshi-samckhe-javakhethis-sakhelmtsifo-universitets-saba-uni-estumra" TargetMode="External"/><Relationship Id="rId3" Type="http://schemas.openxmlformats.org/officeDocument/2006/relationships/image" Target="../media/image10.png"/><Relationship Id="rId7" Type="http://schemas.openxmlformats.org/officeDocument/2006/relationships/hyperlink" Target="http://sabauni.edu.ge/en/student-life/sabauni-news/314-cpd-center" TargetMode="External"/><Relationship Id="rId12" Type="http://schemas.openxmlformats.org/officeDocument/2006/relationships/hyperlink" Target="http://sabauni.edu.ge/en/student-life/sabauni-news/352-a-workshop-for-academic-staff-of-faculty-of-theology" TargetMode="External"/><Relationship Id="rId2" Type="http://schemas.openxmlformats.org/officeDocument/2006/relationships/notesSlide" Target="../notesSlides/notesSlide5.xml"/><Relationship Id="rId16" Type="http://schemas.openxmlformats.org/officeDocument/2006/relationships/hyperlink" Target="https://www.youtube.com/watch?v=nWRDWQOEcqI" TargetMode="Externa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hyperlink" Target="http://sabauni.edu.ge/en/student-life/sabauni-news/350-%E2%80%9Clearner-centred-teaching%E2%80%9D-training-for-academic-staff" TargetMode="External"/><Relationship Id="rId5" Type="http://schemas.openxmlformats.org/officeDocument/2006/relationships/image" Target="../media/image2.jpeg"/><Relationship Id="rId15" Type="http://schemas.openxmlformats.org/officeDocument/2006/relationships/hyperlink" Target="http://sabauni.edu.ge/en/student-life/sabauni-news/361-leaner-centered-teaching-training" TargetMode="External"/><Relationship Id="rId10" Type="http://schemas.openxmlformats.org/officeDocument/2006/relationships/hyperlink" Target="http://sabauni.edu.ge/en/student-life/sabauni-news/337-planning-of-the-activities-of-cpd-unit" TargetMode="External"/><Relationship Id="rId4" Type="http://schemas.openxmlformats.org/officeDocument/2006/relationships/image" Target="../media/image1.png"/><Relationship Id="rId9" Type="http://schemas.openxmlformats.org/officeDocument/2006/relationships/hyperlink" Target="http://sabauni.edu.ge/en/student-life/sabauni-news/319-star-project-interim-report-and-presentation-of-cpd-unit" TargetMode="External"/><Relationship Id="rId14" Type="http://schemas.openxmlformats.org/officeDocument/2006/relationships/hyperlink" Target="https://www.facebook.com/permalink.php?story_fbid=1229412143873939&amp;id=357629064385589"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star.ped.muni.cz/projects-meetings/projects-meeting-coimbra" TargetMode="External"/><Relationship Id="rId13" Type="http://schemas.openxmlformats.org/officeDocument/2006/relationships/image" Target="../media/image12.jpeg"/><Relationship Id="rId18" Type="http://schemas.openxmlformats.org/officeDocument/2006/relationships/image" Target="../media/image17.jpeg"/><Relationship Id="rId26" Type="http://schemas.openxmlformats.org/officeDocument/2006/relationships/image" Target="../media/image25.jpg"/><Relationship Id="rId3" Type="http://schemas.openxmlformats.org/officeDocument/2006/relationships/image" Target="../media/image1.png"/><Relationship Id="rId21" Type="http://schemas.openxmlformats.org/officeDocument/2006/relationships/image" Target="../media/image20.jpeg"/><Relationship Id="rId7" Type="http://schemas.openxmlformats.org/officeDocument/2006/relationships/hyperlink" Target="https://star.ped.muni.cz/projects-meetings/projects-meeting-ruse" TargetMode="External"/><Relationship Id="rId12" Type="http://schemas.openxmlformats.org/officeDocument/2006/relationships/image" Target="../media/image11.jpeg"/><Relationship Id="rId17" Type="http://schemas.openxmlformats.org/officeDocument/2006/relationships/image" Target="../media/image16.jpeg"/><Relationship Id="rId25" Type="http://schemas.openxmlformats.org/officeDocument/2006/relationships/image" Target="../media/image24.jpeg"/><Relationship Id="rId2" Type="http://schemas.openxmlformats.org/officeDocument/2006/relationships/notesSlide" Target="../notesSlides/notesSlide6.xml"/><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hyperlink" Target="https://star.ped.muni.cz/projects-meetings/projects-meeting-brno" TargetMode="External"/><Relationship Id="rId11" Type="http://schemas.openxmlformats.org/officeDocument/2006/relationships/hyperlink" Target="https://star.ped.muni.cz/projects-meetings/projects-meeting-brno-2" TargetMode="External"/><Relationship Id="rId24" Type="http://schemas.openxmlformats.org/officeDocument/2006/relationships/image" Target="../media/image23.jpg"/><Relationship Id="rId5" Type="http://schemas.openxmlformats.org/officeDocument/2006/relationships/image" Target="../media/image3.png"/><Relationship Id="rId15" Type="http://schemas.openxmlformats.org/officeDocument/2006/relationships/image" Target="../media/image14.jpeg"/><Relationship Id="rId23" Type="http://schemas.openxmlformats.org/officeDocument/2006/relationships/image" Target="../media/image22.jpeg"/><Relationship Id="rId10" Type="http://schemas.openxmlformats.org/officeDocument/2006/relationships/hyperlink" Target="https://star.ped.muni.cz/projects-meetings/projects-meeting-zhanjiang" TargetMode="External"/><Relationship Id="rId19" Type="http://schemas.openxmlformats.org/officeDocument/2006/relationships/image" Target="../media/image18.jpeg"/><Relationship Id="rId4" Type="http://schemas.openxmlformats.org/officeDocument/2006/relationships/image" Target="../media/image2.jpeg"/><Relationship Id="rId9" Type="http://schemas.openxmlformats.org/officeDocument/2006/relationships/hyperlink" Target="https://star.ped.muni.cz/projects-meetings/projects-meeting-tbilisi" TargetMode="External"/><Relationship Id="rId14" Type="http://schemas.openxmlformats.org/officeDocument/2006/relationships/image" Target="../media/image13.jpeg"/><Relationship Id="rId22" Type="http://schemas.openxmlformats.org/officeDocument/2006/relationships/image" Target="../media/image21.jpeg"/><Relationship Id="rId27"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pn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hyperlink" Target="http://sabauni.edu.ge/en/about-us/cpd"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jpeg"/><Relationship Id="rId3" Type="http://schemas.openxmlformats.org/officeDocument/2006/relationships/image" Target="../media/image1.pn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41.jpeg"/><Relationship Id="rId2" Type="http://schemas.openxmlformats.org/officeDocument/2006/relationships/notesSlide" Target="../notesSlides/notesSlide8.xml"/><Relationship Id="rId16"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3.png"/><Relationship Id="rId15" Type="http://schemas.openxmlformats.org/officeDocument/2006/relationships/image" Target="../media/image39.jpeg"/><Relationship Id="rId10" Type="http://schemas.openxmlformats.org/officeDocument/2006/relationships/image" Target="../media/image34.jpeg"/><Relationship Id="rId4" Type="http://schemas.openxmlformats.org/officeDocument/2006/relationships/image" Target="../media/image2.jpeg"/><Relationship Id="rId9" Type="http://schemas.openxmlformats.org/officeDocument/2006/relationships/image" Target="../media/image33.jpeg"/><Relationship Id="rId14"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image" Target="../media/image3.png"/><Relationship Id="rId10" Type="http://schemas.openxmlformats.org/officeDocument/2006/relationships/image" Target="../media/image46.jpeg"/><Relationship Id="rId4" Type="http://schemas.openxmlformats.org/officeDocument/2006/relationships/image" Target="../media/image2.jpeg"/><Relationship Id="rId9"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3FF45D6-1652-4B58-90EB-95DDAF5D6763}"/>
              </a:ext>
            </a:extLst>
          </p:cNvPr>
          <p:cNvGrpSpPr/>
          <p:nvPr/>
        </p:nvGrpSpPr>
        <p:grpSpPr>
          <a:xfrm>
            <a:off x="236142" y="41277"/>
            <a:ext cx="11898708" cy="987332"/>
            <a:chOff x="236142" y="41277"/>
            <a:chExt cx="11898708" cy="987332"/>
          </a:xfrm>
        </p:grpSpPr>
        <p:pic>
          <p:nvPicPr>
            <p:cNvPr id="12" name="Picture 2" descr="https://cdn.muni.cz/media/3003324/star-170824-export.png?mode=crop&amp;center=0.5,0.5&amp;rnd=131485001150000000&amp;width=600">
              <a:extLst>
                <a:ext uri="{FF2B5EF4-FFF2-40B4-BE49-F238E27FC236}">
                  <a16:creationId xmlns:a16="http://schemas.microsoft.com/office/drawing/2014/main" id="{FBC62F3B-4269-4EAD-B166-643228B11E8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142" y="105279"/>
              <a:ext cx="4202508" cy="9233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cdn.muni.cz/media/1960856/logo.jpg?mode=crop&amp;center=0.5,0.5&amp;rnd=131326752070000000&amp;width=278">
              <a:extLst>
                <a:ext uri="{FF2B5EF4-FFF2-40B4-BE49-F238E27FC236}">
                  <a16:creationId xmlns:a16="http://schemas.microsoft.com/office/drawing/2014/main" id="{389D5ECD-0B6F-435C-B2B8-B615C6CCE8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0" y="41277"/>
              <a:ext cx="3295650" cy="86359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D9BBBF2-23DA-4389-816D-DC0ED9AA0F94}"/>
                </a:ext>
              </a:extLst>
            </p:cNvPr>
            <p:cNvGrpSpPr/>
            <p:nvPr/>
          </p:nvGrpSpPr>
          <p:grpSpPr>
            <a:xfrm>
              <a:off x="5095878" y="105279"/>
              <a:ext cx="3105146" cy="770565"/>
              <a:chOff x="4872369" y="105277"/>
              <a:chExt cx="3605431" cy="834567"/>
            </a:xfrm>
          </p:grpSpPr>
          <p:pic>
            <p:nvPicPr>
              <p:cNvPr id="13" name="Picture 12">
                <a:extLst>
                  <a:ext uri="{FF2B5EF4-FFF2-40B4-BE49-F238E27FC236}">
                    <a16:creationId xmlns:a16="http://schemas.microsoft.com/office/drawing/2014/main" id="{7C74BD9C-D19E-4B7E-BD21-62AB931F64F6}"/>
                  </a:ext>
                </a:extLst>
              </p:cNvPr>
              <p:cNvPicPr>
                <a:picLocks noChangeAspect="1"/>
              </p:cNvPicPr>
              <p:nvPr/>
            </p:nvPicPr>
            <p:blipFill rotWithShape="1">
              <a:blip r:embed="rId5">
                <a:extLst>
                  <a:ext uri="{28A0092B-C50C-407E-A947-70E740481C1C}">
                    <a14:useLocalDpi xmlns:a14="http://schemas.microsoft.com/office/drawing/2010/main" val="0"/>
                  </a:ext>
                </a:extLst>
              </a:blip>
              <a:srcRect t="21384" r="55000" b="34054"/>
              <a:stretch/>
            </p:blipFill>
            <p:spPr>
              <a:xfrm>
                <a:off x="4872369" y="105277"/>
                <a:ext cx="950743" cy="834567"/>
              </a:xfrm>
              <a:prstGeom prst="rect">
                <a:avLst/>
              </a:prstGeom>
            </p:spPr>
          </p:pic>
          <p:sp>
            <p:nvSpPr>
              <p:cNvPr id="4" name="TextBox 3">
                <a:extLst>
                  <a:ext uri="{FF2B5EF4-FFF2-40B4-BE49-F238E27FC236}">
                    <a16:creationId xmlns:a16="http://schemas.microsoft.com/office/drawing/2014/main" id="{0669C6E5-9029-4515-9C54-3C539925A926}"/>
                  </a:ext>
                </a:extLst>
              </p:cNvPr>
              <p:cNvSpPr txBox="1"/>
              <p:nvPr/>
            </p:nvSpPr>
            <p:spPr>
              <a:xfrm>
                <a:off x="5598214" y="219528"/>
                <a:ext cx="2879586" cy="666680"/>
              </a:xfrm>
              <a:prstGeom prst="rect">
                <a:avLst/>
              </a:prstGeom>
              <a:noFill/>
            </p:spPr>
            <p:txBody>
              <a:bodyPr wrap="square" rtlCol="0">
                <a:spAutoFit/>
              </a:bodyPr>
              <a:lstStyle/>
              <a:p>
                <a:pPr algn="ctr"/>
                <a:r>
                  <a:rPr lang="en-US" sz="1700" b="1" dirty="0" err="1">
                    <a:solidFill>
                      <a:srgbClr val="002060"/>
                    </a:solidFill>
                  </a:rPr>
                  <a:t>Sulkhan</a:t>
                </a:r>
                <a:r>
                  <a:rPr lang="en-US" sz="1700" b="1" dirty="0">
                    <a:solidFill>
                      <a:srgbClr val="002060"/>
                    </a:solidFill>
                  </a:rPr>
                  <a:t>-Saba </a:t>
                </a:r>
                <a:r>
                  <a:rPr lang="en-US" sz="1700" b="1" dirty="0" err="1">
                    <a:solidFill>
                      <a:srgbClr val="002060"/>
                    </a:solidFill>
                  </a:rPr>
                  <a:t>Orbeliani</a:t>
                </a:r>
                <a:r>
                  <a:rPr lang="en-US" sz="1700" b="1" dirty="0">
                    <a:solidFill>
                      <a:srgbClr val="002060"/>
                    </a:solidFill>
                  </a:rPr>
                  <a:t> University</a:t>
                </a:r>
              </a:p>
            </p:txBody>
          </p:sp>
        </p:grpSp>
      </p:grpSp>
      <p:grpSp>
        <p:nvGrpSpPr>
          <p:cNvPr id="20" name="Group 19">
            <a:extLst>
              <a:ext uri="{FF2B5EF4-FFF2-40B4-BE49-F238E27FC236}">
                <a16:creationId xmlns:a16="http://schemas.microsoft.com/office/drawing/2014/main" id="{589F0DF0-5F58-4716-A7F0-16768318F508}"/>
              </a:ext>
            </a:extLst>
          </p:cNvPr>
          <p:cNvGrpSpPr/>
          <p:nvPr/>
        </p:nvGrpSpPr>
        <p:grpSpPr>
          <a:xfrm>
            <a:off x="255192" y="1343024"/>
            <a:ext cx="8488758" cy="5181095"/>
            <a:chOff x="255192" y="1343024"/>
            <a:chExt cx="8488758" cy="5181095"/>
          </a:xfrm>
          <a:scene3d>
            <a:camera prst="perspectiveRight"/>
            <a:lightRig rig="threePt" dir="t"/>
          </a:scene3d>
        </p:grpSpPr>
        <p:pic>
          <p:nvPicPr>
            <p:cNvPr id="10" name="Picture 9">
              <a:extLst>
                <a:ext uri="{FF2B5EF4-FFF2-40B4-BE49-F238E27FC236}">
                  <a16:creationId xmlns:a16="http://schemas.microsoft.com/office/drawing/2014/main" id="{BC7D6943-C9C3-4670-ADF9-675633E90D1B}"/>
                </a:ext>
              </a:extLst>
            </p:cNvPr>
            <p:cNvPicPr>
              <a:picLocks noChangeAspect="1"/>
            </p:cNvPicPr>
            <p:nvPr/>
          </p:nvPicPr>
          <p:blipFill rotWithShape="1">
            <a:blip r:embed="rId6">
              <a:extLst>
                <a:ext uri="{28A0092B-C50C-407E-A947-70E740481C1C}">
                  <a14:useLocalDpi xmlns:a14="http://schemas.microsoft.com/office/drawing/2010/main" val="0"/>
                </a:ext>
              </a:extLst>
            </a:blip>
            <a:srcRect l="3989" t="7199" r="5648"/>
            <a:stretch/>
          </p:blipFill>
          <p:spPr>
            <a:xfrm>
              <a:off x="255192" y="1419221"/>
              <a:ext cx="8488758" cy="5104898"/>
            </a:xfrm>
            <a:prstGeom prst="rect">
              <a:avLst/>
            </a:prstGeom>
          </p:spPr>
        </p:pic>
        <p:sp>
          <p:nvSpPr>
            <p:cNvPr id="3" name="Rectangle 2">
              <a:extLst>
                <a:ext uri="{FF2B5EF4-FFF2-40B4-BE49-F238E27FC236}">
                  <a16:creationId xmlns:a16="http://schemas.microsoft.com/office/drawing/2014/main" id="{730F1190-CC24-4B29-A643-81BE2E35AAF6}"/>
                </a:ext>
              </a:extLst>
            </p:cNvPr>
            <p:cNvSpPr/>
            <p:nvPr/>
          </p:nvSpPr>
          <p:spPr>
            <a:xfrm>
              <a:off x="1637543" y="1343024"/>
              <a:ext cx="5247805" cy="806246"/>
            </a:xfrm>
            <a:prstGeom prst="rect">
              <a:avLst/>
            </a:prstGeom>
          </p:spPr>
          <p:txBody>
            <a:bodyPr wrap="square">
              <a:spAutoFit/>
            </a:bodyPr>
            <a:lstStyle/>
            <a:p>
              <a:pPr algn="ctr"/>
              <a:r>
                <a:rPr lang="en-US" sz="2400" b="1" spc="50" dirty="0">
                  <a:ln w="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Center for Continuous Professional </a:t>
              </a:r>
              <a:r>
                <a:rPr lang="ka-GE" sz="2400" b="1" spc="50" dirty="0">
                  <a:ln w="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spc="50" dirty="0">
                  <a:ln w="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Development</a:t>
              </a:r>
            </a:p>
          </p:txBody>
        </p:sp>
      </p:grpSp>
      <p:sp>
        <p:nvSpPr>
          <p:cNvPr id="15" name="Rectangle 14">
            <a:extLst>
              <a:ext uri="{FF2B5EF4-FFF2-40B4-BE49-F238E27FC236}">
                <a16:creationId xmlns:a16="http://schemas.microsoft.com/office/drawing/2014/main" id="{7DC3C3C8-223A-44DC-AFB5-ACF1749BD97F}"/>
              </a:ext>
            </a:extLst>
          </p:cNvPr>
          <p:cNvSpPr/>
          <p:nvPr/>
        </p:nvSpPr>
        <p:spPr>
          <a:xfrm>
            <a:off x="8139347" y="1746147"/>
            <a:ext cx="3973908" cy="4801314"/>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2400" b="1" dirty="0">
                <a:ln/>
                <a:solidFill>
                  <a:srgbClr val="002060"/>
                </a:solidFill>
              </a:rPr>
              <a:t>LEARNER-CENTRED TEACHING</a:t>
            </a:r>
            <a:r>
              <a:rPr lang="ka-GE" sz="2400" b="1" dirty="0">
                <a:ln/>
                <a:solidFill>
                  <a:srgbClr val="002060"/>
                </a:solidFill>
              </a:rPr>
              <a:t> </a:t>
            </a:r>
            <a:r>
              <a:rPr lang="en-US" sz="2400" b="1" dirty="0">
                <a:ln/>
                <a:solidFill>
                  <a:srgbClr val="002060"/>
                </a:solidFill>
              </a:rPr>
              <a:t>IMPLEMENTATION:</a:t>
            </a:r>
            <a:endParaRPr lang="en-US" sz="800" b="1" dirty="0">
              <a:ln/>
              <a:solidFill>
                <a:srgbClr val="002060"/>
              </a:solidFill>
            </a:endParaRPr>
          </a:p>
          <a:p>
            <a:pPr algn="ctr"/>
            <a:r>
              <a:rPr lang="en-US" sz="800" b="1" dirty="0">
                <a:ln/>
                <a:solidFill>
                  <a:srgbClr val="002060"/>
                </a:solidFill>
              </a:rPr>
              <a:t> </a:t>
            </a:r>
          </a:p>
          <a:p>
            <a:pPr algn="ctr"/>
            <a:r>
              <a:rPr lang="en-US" sz="2400" b="1" dirty="0">
                <a:ln/>
                <a:solidFill>
                  <a:schemeClr val="accent4"/>
                </a:solidFill>
              </a:rPr>
              <a:t>Challenges  &amp;  Opportunities </a:t>
            </a:r>
            <a:endParaRPr lang="ka-GE" sz="2400" b="1" dirty="0">
              <a:ln/>
              <a:solidFill>
                <a:schemeClr val="accent4"/>
              </a:solidFill>
            </a:endParaRPr>
          </a:p>
          <a:p>
            <a:pPr algn="ctr"/>
            <a:endParaRPr lang="en-US" sz="800" b="1" i="1" dirty="0">
              <a:ln/>
              <a:solidFill>
                <a:schemeClr val="accent4"/>
              </a:solidFill>
            </a:endParaRPr>
          </a:p>
          <a:p>
            <a:pPr algn="ctr"/>
            <a:endParaRPr lang="en-US" sz="800" b="1" i="1" dirty="0">
              <a:ln/>
              <a:solidFill>
                <a:srgbClr val="002060"/>
              </a:solidFill>
            </a:endParaRPr>
          </a:p>
          <a:p>
            <a:pPr algn="ctr"/>
            <a:r>
              <a:rPr lang="ka-GE" b="1" i="1" dirty="0">
                <a:ln/>
                <a:solidFill>
                  <a:srgbClr val="002060"/>
                </a:solidFill>
              </a:rPr>
              <a:t>(</a:t>
            </a:r>
            <a:r>
              <a:rPr lang="en-US" b="1" i="1" dirty="0">
                <a:ln/>
                <a:solidFill>
                  <a:srgbClr val="002060"/>
                </a:solidFill>
              </a:rPr>
              <a:t>Experience of SABAUNI )</a:t>
            </a:r>
          </a:p>
          <a:p>
            <a:pPr algn="ctr"/>
            <a:endParaRPr lang="en-US" sz="800" b="1" i="1" dirty="0">
              <a:ln/>
              <a:solidFill>
                <a:schemeClr val="accent4"/>
              </a:solidFill>
            </a:endParaRPr>
          </a:p>
          <a:p>
            <a:pPr algn="ctr"/>
            <a:endParaRPr lang="en-US" sz="800" b="1" i="1" dirty="0">
              <a:ln/>
              <a:solidFill>
                <a:schemeClr val="accent4"/>
              </a:solidFill>
            </a:endParaRPr>
          </a:p>
          <a:p>
            <a:pPr algn="ctr"/>
            <a:endParaRPr lang="en-US" sz="800" b="1" i="1" dirty="0">
              <a:ln/>
              <a:solidFill>
                <a:schemeClr val="accent4"/>
              </a:solidFill>
            </a:endParaRPr>
          </a:p>
          <a:p>
            <a:pPr algn="ctr"/>
            <a:endParaRPr lang="en-US" sz="800" b="1" i="1" dirty="0">
              <a:ln/>
              <a:solidFill>
                <a:schemeClr val="accent4"/>
              </a:solidFill>
            </a:endParaRPr>
          </a:p>
          <a:p>
            <a:pPr algn="ctr"/>
            <a:endParaRPr lang="en-US" sz="800" b="1" i="1" dirty="0">
              <a:ln/>
              <a:solidFill>
                <a:schemeClr val="accent4"/>
              </a:solidFill>
            </a:endParaRPr>
          </a:p>
          <a:p>
            <a:pPr algn="ctr"/>
            <a:r>
              <a:rPr lang="en-US" b="1" i="1" dirty="0">
                <a:ln/>
                <a:solidFill>
                  <a:schemeClr val="accent4"/>
                </a:solidFill>
              </a:rPr>
              <a:t>Dr. Ekaterine Natsvlishvili</a:t>
            </a:r>
          </a:p>
          <a:p>
            <a:pPr algn="ctr"/>
            <a:r>
              <a:rPr lang="en-US" b="1" i="1" dirty="0">
                <a:ln/>
                <a:solidFill>
                  <a:schemeClr val="accent4"/>
                </a:solidFill>
              </a:rPr>
              <a:t>Professor, CPD Trainer</a:t>
            </a:r>
          </a:p>
          <a:p>
            <a:pPr algn="ctr"/>
            <a:endParaRPr lang="en-US" sz="800" b="1" i="1" dirty="0">
              <a:ln/>
              <a:solidFill>
                <a:schemeClr val="accent4"/>
              </a:solidFill>
            </a:endParaRPr>
          </a:p>
          <a:p>
            <a:pPr algn="ctr"/>
            <a:endParaRPr lang="en-US" sz="800" b="1" i="1" dirty="0">
              <a:ln/>
              <a:solidFill>
                <a:schemeClr val="accent4"/>
              </a:solidFill>
            </a:endParaRPr>
          </a:p>
          <a:p>
            <a:pPr algn="ctr"/>
            <a:endParaRPr lang="en-US" sz="800" b="1" i="1" dirty="0">
              <a:ln/>
              <a:solidFill>
                <a:schemeClr val="accent4"/>
              </a:solidFill>
            </a:endParaRPr>
          </a:p>
          <a:p>
            <a:pPr algn="ctr"/>
            <a:endParaRPr lang="en-US" sz="800" b="1" i="1" dirty="0">
              <a:ln/>
              <a:solidFill>
                <a:schemeClr val="accent4"/>
              </a:solidFill>
            </a:endParaRPr>
          </a:p>
          <a:p>
            <a:pPr algn="ctr"/>
            <a:endParaRPr lang="en-US" sz="800" b="1" i="1" dirty="0">
              <a:ln/>
              <a:solidFill>
                <a:schemeClr val="accent4"/>
              </a:solidFill>
            </a:endParaRPr>
          </a:p>
          <a:p>
            <a:pPr algn="ctr"/>
            <a:endParaRPr lang="en-US" sz="800" b="1" i="1" dirty="0">
              <a:ln/>
              <a:solidFill>
                <a:schemeClr val="accent4"/>
              </a:solidFill>
            </a:endParaRPr>
          </a:p>
          <a:p>
            <a:pPr algn="ctr"/>
            <a:endParaRPr lang="en-US" sz="800" b="1" i="1" dirty="0">
              <a:ln/>
              <a:solidFill>
                <a:schemeClr val="accent4"/>
              </a:solidFill>
            </a:endParaRPr>
          </a:p>
          <a:p>
            <a:pPr algn="ctr"/>
            <a:r>
              <a:rPr lang="en-US" b="1" dirty="0">
                <a:ln/>
                <a:solidFill>
                  <a:srgbClr val="002060"/>
                </a:solidFill>
              </a:rPr>
              <a:t>Tbilisi, </a:t>
            </a:r>
          </a:p>
          <a:p>
            <a:pPr algn="ctr"/>
            <a:r>
              <a:rPr lang="en-US" b="1" dirty="0">
                <a:ln/>
                <a:solidFill>
                  <a:srgbClr val="002060"/>
                </a:solidFill>
              </a:rPr>
              <a:t>June 4, 2019</a:t>
            </a:r>
          </a:p>
        </p:txBody>
      </p:sp>
    </p:spTree>
    <p:extLst>
      <p:ext uri="{BB962C8B-B14F-4D97-AF65-F5344CB8AC3E}">
        <p14:creationId xmlns:p14="http://schemas.microsoft.com/office/powerpoint/2010/main" val="19640223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F1D06C5E-607B-4A71-89C6-DF1888D364AB}"/>
              </a:ext>
            </a:extLst>
          </p:cNvPr>
          <p:cNvCxnSpPr>
            <a:cxnSpLocks/>
          </p:cNvCxnSpPr>
          <p:nvPr/>
        </p:nvCxnSpPr>
        <p:spPr>
          <a:xfrm>
            <a:off x="-621448" y="6520651"/>
            <a:ext cx="1471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BA9DC465-207B-42FB-AB1B-766AC281374F}"/>
              </a:ext>
            </a:extLst>
          </p:cNvPr>
          <p:cNvSpPr>
            <a:spLocks noGrp="1"/>
          </p:cNvSpPr>
          <p:nvPr>
            <p:ph type="dt" sz="half" idx="10"/>
          </p:nvPr>
        </p:nvSpPr>
        <p:spPr>
          <a:xfrm>
            <a:off x="838200" y="6480177"/>
            <a:ext cx="2743200" cy="365125"/>
          </a:xfrm>
        </p:spPr>
        <p:txBody>
          <a:bodyPr/>
          <a:lstStyle/>
          <a:p>
            <a:fld id="{1353B747-DB53-4612-8516-956D4DCB7CC9}" type="datetime1">
              <a:rPr lang="en-US" smtClean="0"/>
              <a:t>6/5/2019</a:t>
            </a:fld>
            <a:endParaRPr lang="en-US" dirty="0"/>
          </a:p>
        </p:txBody>
      </p:sp>
      <p:sp>
        <p:nvSpPr>
          <p:cNvPr id="3" name="Slide Number Placeholder 2">
            <a:extLst>
              <a:ext uri="{FF2B5EF4-FFF2-40B4-BE49-F238E27FC236}">
                <a16:creationId xmlns:a16="http://schemas.microsoft.com/office/drawing/2014/main" id="{EA415B45-8536-4E1C-9B14-4B285D244A02}"/>
              </a:ext>
            </a:extLst>
          </p:cNvPr>
          <p:cNvSpPr>
            <a:spLocks noGrp="1"/>
          </p:cNvSpPr>
          <p:nvPr>
            <p:ph type="sldNum" sz="quarter" idx="12"/>
          </p:nvPr>
        </p:nvSpPr>
        <p:spPr>
          <a:xfrm>
            <a:off x="8610600" y="6508752"/>
            <a:ext cx="2743200" cy="365125"/>
          </a:xfrm>
        </p:spPr>
        <p:txBody>
          <a:bodyPr/>
          <a:lstStyle/>
          <a:p>
            <a:fld id="{5A8A6D7C-FD2C-475F-A3E7-B88166FD18FF}" type="slidenum">
              <a:rPr lang="en-US" smtClean="0"/>
              <a:t>10</a:t>
            </a:fld>
            <a:endParaRPr lang="en-US"/>
          </a:p>
        </p:txBody>
      </p:sp>
      <p:grpSp>
        <p:nvGrpSpPr>
          <p:cNvPr id="28" name="Group 27">
            <a:extLst>
              <a:ext uri="{FF2B5EF4-FFF2-40B4-BE49-F238E27FC236}">
                <a16:creationId xmlns:a16="http://schemas.microsoft.com/office/drawing/2014/main" id="{625E64A9-F856-4101-B63C-97B809EF742E}"/>
              </a:ext>
            </a:extLst>
          </p:cNvPr>
          <p:cNvGrpSpPr/>
          <p:nvPr/>
        </p:nvGrpSpPr>
        <p:grpSpPr>
          <a:xfrm>
            <a:off x="2123299" y="6436800"/>
            <a:ext cx="8145598" cy="421201"/>
            <a:chOff x="1845868" y="48459"/>
            <a:chExt cx="8145598" cy="535206"/>
          </a:xfrm>
        </p:grpSpPr>
        <p:pic>
          <p:nvPicPr>
            <p:cNvPr id="29" name="Picture 2" descr="https://cdn.muni.cz/media/3003324/star-170824-export.png?mode=crop&amp;center=0.5,0.5&amp;rnd=131485001150000000&amp;width=600">
              <a:extLst>
                <a:ext uri="{FF2B5EF4-FFF2-40B4-BE49-F238E27FC236}">
                  <a16:creationId xmlns:a16="http://schemas.microsoft.com/office/drawing/2014/main" id="{7E59FC38-E048-4400-B8B8-628B27A72BF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45868" y="48459"/>
              <a:ext cx="2097482" cy="5269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s://cdn.muni.cz/media/1960856/logo.jpg?mode=crop&amp;center=0.5,0.5&amp;rnd=131326752070000000&amp;width=278">
              <a:extLst>
                <a:ext uri="{FF2B5EF4-FFF2-40B4-BE49-F238E27FC236}">
                  <a16:creationId xmlns:a16="http://schemas.microsoft.com/office/drawing/2014/main" id="{680BB25A-21A5-4F2D-87EA-9A56C6C3E6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083" y="56755"/>
              <a:ext cx="1998383" cy="52691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429A8BAF-854D-4E2B-991D-F2FDE459D692}"/>
                </a:ext>
              </a:extLst>
            </p:cNvPr>
            <p:cNvGrpSpPr/>
            <p:nvPr/>
          </p:nvGrpSpPr>
          <p:grpSpPr>
            <a:xfrm>
              <a:off x="4999500" y="48459"/>
              <a:ext cx="2115673" cy="473158"/>
              <a:chOff x="4708433" y="-633"/>
              <a:chExt cx="3658841" cy="1196105"/>
            </a:xfrm>
          </p:grpSpPr>
          <p:pic>
            <p:nvPicPr>
              <p:cNvPr id="32" name="Picture 31">
                <a:extLst>
                  <a:ext uri="{FF2B5EF4-FFF2-40B4-BE49-F238E27FC236}">
                    <a16:creationId xmlns:a16="http://schemas.microsoft.com/office/drawing/2014/main" id="{9A9F98C2-46B7-4060-AA83-219EAB43F8B9}"/>
                  </a:ext>
                </a:extLst>
              </p:cNvPr>
              <p:cNvPicPr>
                <a:picLocks noChangeAspect="1"/>
              </p:cNvPicPr>
              <p:nvPr/>
            </p:nvPicPr>
            <p:blipFill rotWithShape="1">
              <a:blip r:embed="rId5">
                <a:extLst>
                  <a:ext uri="{28A0092B-C50C-407E-A947-70E740481C1C}">
                    <a14:useLocalDpi xmlns:a14="http://schemas.microsoft.com/office/drawing/2010/main" val="0"/>
                  </a:ext>
                </a:extLst>
              </a:blip>
              <a:srcRect t="21384" r="55000" b="34054"/>
              <a:stretch/>
            </p:blipFill>
            <p:spPr>
              <a:xfrm>
                <a:off x="4708433" y="-633"/>
                <a:ext cx="764641" cy="1174873"/>
              </a:xfrm>
              <a:prstGeom prst="rect">
                <a:avLst/>
              </a:prstGeom>
            </p:spPr>
          </p:pic>
          <p:sp>
            <p:nvSpPr>
              <p:cNvPr id="33" name="TextBox 32">
                <a:extLst>
                  <a:ext uri="{FF2B5EF4-FFF2-40B4-BE49-F238E27FC236}">
                    <a16:creationId xmlns:a16="http://schemas.microsoft.com/office/drawing/2014/main" id="{B980503B-3279-44D6-82FA-77533CB65B9B}"/>
                  </a:ext>
                </a:extLst>
              </p:cNvPr>
              <p:cNvSpPr txBox="1"/>
              <p:nvPr/>
            </p:nvSpPr>
            <p:spPr>
              <a:xfrm>
                <a:off x="5318471" y="20599"/>
                <a:ext cx="3048803" cy="1174873"/>
              </a:xfrm>
              <a:prstGeom prst="rect">
                <a:avLst/>
              </a:prstGeom>
              <a:noFill/>
            </p:spPr>
            <p:txBody>
              <a:bodyPr wrap="square" rtlCol="0">
                <a:spAutoFit/>
              </a:bodyPr>
              <a:lstStyle/>
              <a:p>
                <a:pPr algn="ctr"/>
                <a:r>
                  <a:rPr lang="en-US" sz="1100" b="1" dirty="0" err="1">
                    <a:solidFill>
                      <a:srgbClr val="002060"/>
                    </a:solidFill>
                  </a:rPr>
                  <a:t>Sulkhan</a:t>
                </a:r>
                <a:r>
                  <a:rPr lang="en-US" sz="1100" b="1" dirty="0">
                    <a:solidFill>
                      <a:srgbClr val="002060"/>
                    </a:solidFill>
                  </a:rPr>
                  <a:t>-Saba </a:t>
                </a:r>
                <a:r>
                  <a:rPr lang="en-US" sz="1100" b="1" dirty="0" err="1">
                    <a:solidFill>
                      <a:srgbClr val="002060"/>
                    </a:solidFill>
                  </a:rPr>
                  <a:t>Orbeliani</a:t>
                </a:r>
                <a:r>
                  <a:rPr lang="en-US" sz="1100" b="1" dirty="0">
                    <a:solidFill>
                      <a:srgbClr val="002060"/>
                    </a:solidFill>
                  </a:rPr>
                  <a:t> University</a:t>
                </a:r>
              </a:p>
            </p:txBody>
          </p:sp>
        </p:grpSp>
      </p:grpSp>
      <p:cxnSp>
        <p:nvCxnSpPr>
          <p:cNvPr id="39" name="Straight Connector 38">
            <a:extLst>
              <a:ext uri="{FF2B5EF4-FFF2-40B4-BE49-F238E27FC236}">
                <a16:creationId xmlns:a16="http://schemas.microsoft.com/office/drawing/2014/main" id="{E0AB412D-D73D-4370-A653-133B3E1C92C4}"/>
              </a:ext>
            </a:extLst>
          </p:cNvPr>
          <p:cNvCxnSpPr>
            <a:cxnSpLocks/>
          </p:cNvCxnSpPr>
          <p:nvPr/>
        </p:nvCxnSpPr>
        <p:spPr>
          <a:xfrm>
            <a:off x="-621448" y="6520651"/>
            <a:ext cx="1471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BE821722-12B5-4C2A-ABA4-0925FED5931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950" t="22081" r="4300" b="6046"/>
          <a:stretch/>
        </p:blipFill>
        <p:spPr>
          <a:xfrm>
            <a:off x="3960876" y="4151094"/>
            <a:ext cx="4270248" cy="2206035"/>
          </a:xfrm>
          <a:prstGeom prst="rect">
            <a:avLst/>
          </a:prstGeom>
        </p:spPr>
      </p:pic>
      <p:pic>
        <p:nvPicPr>
          <p:cNvPr id="41" name="Picture 40" descr="A group of people posing for a photo&#10;&#10;Description automatically generated">
            <a:extLst>
              <a:ext uri="{FF2B5EF4-FFF2-40B4-BE49-F238E27FC236}">
                <a16:creationId xmlns:a16="http://schemas.microsoft.com/office/drawing/2014/main" id="{2558E6E7-ACE1-499F-80E3-B0F5C0D4CA67}"/>
              </a:ext>
            </a:extLst>
          </p:cNvPr>
          <p:cNvPicPr>
            <a:picLocks noChangeAspect="1"/>
          </p:cNvPicPr>
          <p:nvPr/>
        </p:nvPicPr>
        <p:blipFill rotWithShape="1">
          <a:blip r:embed="rId7">
            <a:extLst>
              <a:ext uri="{28A0092B-C50C-407E-A947-70E740481C1C}">
                <a14:useLocalDpi xmlns:a14="http://schemas.microsoft.com/office/drawing/2010/main" val="0"/>
              </a:ext>
            </a:extLst>
          </a:blip>
          <a:srcRect t="11422" b="8205"/>
          <a:stretch/>
        </p:blipFill>
        <p:spPr>
          <a:xfrm>
            <a:off x="8391756" y="4151563"/>
            <a:ext cx="3620496" cy="2206034"/>
          </a:xfrm>
          <a:prstGeom prst="rect">
            <a:avLst/>
          </a:prstGeom>
        </p:spPr>
      </p:pic>
      <p:pic>
        <p:nvPicPr>
          <p:cNvPr id="42" name="Picture 41">
            <a:extLst>
              <a:ext uri="{FF2B5EF4-FFF2-40B4-BE49-F238E27FC236}">
                <a16:creationId xmlns:a16="http://schemas.microsoft.com/office/drawing/2014/main" id="{0DE23A79-5D64-40CF-A821-4F8E93BEAFA6}"/>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5514" t="17092" r="2338"/>
          <a:stretch/>
        </p:blipFill>
        <p:spPr>
          <a:xfrm>
            <a:off x="193756" y="4157896"/>
            <a:ext cx="3620496" cy="2206034"/>
          </a:xfrm>
          <a:prstGeom prst="rect">
            <a:avLst/>
          </a:prstGeom>
        </p:spPr>
      </p:pic>
      <p:sp>
        <p:nvSpPr>
          <p:cNvPr id="43" name="Callout: Right Arrow 42">
            <a:extLst>
              <a:ext uri="{FF2B5EF4-FFF2-40B4-BE49-F238E27FC236}">
                <a16:creationId xmlns:a16="http://schemas.microsoft.com/office/drawing/2014/main" id="{A2FC291B-90E3-4C1A-9366-3BB94705C2A6}"/>
              </a:ext>
            </a:extLst>
          </p:cNvPr>
          <p:cNvSpPr/>
          <p:nvPr/>
        </p:nvSpPr>
        <p:spPr>
          <a:xfrm>
            <a:off x="193757" y="1536922"/>
            <a:ext cx="2453750" cy="1371600"/>
          </a:xfrm>
          <a:prstGeom prst="rightArrowCallout">
            <a:avLst>
              <a:gd name="adj1" fmla="val 16660"/>
              <a:gd name="adj2" fmla="val 16883"/>
              <a:gd name="adj3" fmla="val 19309"/>
              <a:gd name="adj4" fmla="val 83337"/>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1600" b="1" dirty="0">
                <a:solidFill>
                  <a:srgbClr val="002060"/>
                </a:solidFill>
              </a:rPr>
              <a:t>Totally were trained about</a:t>
            </a:r>
          </a:p>
          <a:p>
            <a:pPr algn="ctr"/>
            <a:r>
              <a:rPr lang="en-US" sz="1600" b="1" dirty="0">
                <a:solidFill>
                  <a:srgbClr val="C00000"/>
                </a:solidFill>
              </a:rPr>
              <a:t>125 </a:t>
            </a:r>
            <a:r>
              <a:rPr lang="en-US" sz="1600" b="1" dirty="0">
                <a:solidFill>
                  <a:srgbClr val="002060"/>
                </a:solidFill>
              </a:rPr>
              <a:t>academic staff </a:t>
            </a:r>
          </a:p>
          <a:p>
            <a:pPr algn="ctr"/>
            <a:r>
              <a:rPr lang="en-US" sz="1600" b="1" dirty="0">
                <a:solidFill>
                  <a:srgbClr val="002060"/>
                </a:solidFill>
              </a:rPr>
              <a:t>from the following </a:t>
            </a:r>
            <a:r>
              <a:rPr lang="en-US" sz="1600" b="1" dirty="0">
                <a:solidFill>
                  <a:srgbClr val="C00000"/>
                </a:solidFill>
              </a:rPr>
              <a:t>12</a:t>
            </a:r>
            <a:r>
              <a:rPr lang="en-US" sz="1600" b="1" dirty="0">
                <a:solidFill>
                  <a:srgbClr val="002060"/>
                </a:solidFill>
              </a:rPr>
              <a:t> Universities:</a:t>
            </a:r>
          </a:p>
        </p:txBody>
      </p:sp>
      <p:grpSp>
        <p:nvGrpSpPr>
          <p:cNvPr id="63" name="Group 62">
            <a:extLst>
              <a:ext uri="{FF2B5EF4-FFF2-40B4-BE49-F238E27FC236}">
                <a16:creationId xmlns:a16="http://schemas.microsoft.com/office/drawing/2014/main" id="{751169CC-919B-4E1D-A37D-684D36961CE0}"/>
              </a:ext>
            </a:extLst>
          </p:cNvPr>
          <p:cNvGrpSpPr/>
          <p:nvPr/>
        </p:nvGrpSpPr>
        <p:grpSpPr>
          <a:xfrm>
            <a:off x="2118518" y="634315"/>
            <a:ext cx="9966960" cy="3357487"/>
            <a:chOff x="2118518" y="634315"/>
            <a:chExt cx="9966960" cy="3357487"/>
          </a:xfrm>
        </p:grpSpPr>
        <p:grpSp>
          <p:nvGrpSpPr>
            <p:cNvPr id="60" name="Group 59">
              <a:extLst>
                <a:ext uri="{FF2B5EF4-FFF2-40B4-BE49-F238E27FC236}">
                  <a16:creationId xmlns:a16="http://schemas.microsoft.com/office/drawing/2014/main" id="{24A05D6D-D179-4E4F-A68C-7761BEB04708}"/>
                </a:ext>
              </a:extLst>
            </p:cNvPr>
            <p:cNvGrpSpPr/>
            <p:nvPr/>
          </p:nvGrpSpPr>
          <p:grpSpPr>
            <a:xfrm>
              <a:off x="2900501" y="1625987"/>
              <a:ext cx="9178897" cy="709459"/>
              <a:chOff x="2900501" y="1625987"/>
              <a:chExt cx="9178897" cy="709459"/>
            </a:xfrm>
          </p:grpSpPr>
          <p:grpSp>
            <p:nvGrpSpPr>
              <p:cNvPr id="8" name="Group 7">
                <a:extLst>
                  <a:ext uri="{FF2B5EF4-FFF2-40B4-BE49-F238E27FC236}">
                    <a16:creationId xmlns:a16="http://schemas.microsoft.com/office/drawing/2014/main" id="{BB4B2634-47C7-42DF-997C-D5FF924DBD30}"/>
                  </a:ext>
                </a:extLst>
              </p:cNvPr>
              <p:cNvGrpSpPr/>
              <p:nvPr/>
            </p:nvGrpSpPr>
            <p:grpSpPr>
              <a:xfrm>
                <a:off x="9578618" y="1669713"/>
                <a:ext cx="2500780" cy="640080"/>
                <a:chOff x="4954772" y="1681427"/>
                <a:chExt cx="2907971" cy="818119"/>
              </a:xfrm>
            </p:grpSpPr>
            <p:pic>
              <p:nvPicPr>
                <p:cNvPr id="9220" name="Picture 4" descr="Georgian Technical University">
                  <a:extLst>
                    <a:ext uri="{FF2B5EF4-FFF2-40B4-BE49-F238E27FC236}">
                      <a16:creationId xmlns:a16="http://schemas.microsoft.com/office/drawing/2014/main" id="{49BC508F-8505-48B6-813F-4931E1A2174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051" r="69750"/>
                <a:stretch/>
              </p:blipFill>
              <p:spPr bwMode="auto">
                <a:xfrm>
                  <a:off x="4954772" y="1681427"/>
                  <a:ext cx="764302" cy="81811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CC9C1BD-97A9-4440-8EAE-C90A6300061F}"/>
                    </a:ext>
                  </a:extLst>
                </p:cNvPr>
                <p:cNvSpPr/>
                <p:nvPr/>
              </p:nvSpPr>
              <p:spPr>
                <a:xfrm>
                  <a:off x="5545793" y="1775308"/>
                  <a:ext cx="2316950" cy="708093"/>
                </a:xfrm>
                <a:prstGeom prst="rect">
                  <a:avLst/>
                </a:prstGeom>
              </p:spPr>
              <p:txBody>
                <a:bodyPr wrap="square">
                  <a:spAutoFit/>
                </a:bodyPr>
                <a:lstStyle/>
                <a:p>
                  <a:pPr algn="ctr"/>
                  <a:r>
                    <a:rPr lang="en-US" sz="1500" b="1" dirty="0">
                      <a:effectLst>
                        <a:outerShdw blurRad="38100" dist="38100" dir="2700000" algn="tl">
                          <a:srgbClr val="000000">
                            <a:alpha val="43137"/>
                          </a:srgbClr>
                        </a:outerShdw>
                      </a:effectLst>
                    </a:rPr>
                    <a:t>GEORGIAN TECHNICAL UNIVERSITY</a:t>
                  </a:r>
                </a:p>
              </p:txBody>
            </p:sp>
          </p:grpSp>
          <p:grpSp>
            <p:nvGrpSpPr>
              <p:cNvPr id="46" name="Group 45">
                <a:extLst>
                  <a:ext uri="{FF2B5EF4-FFF2-40B4-BE49-F238E27FC236}">
                    <a16:creationId xmlns:a16="http://schemas.microsoft.com/office/drawing/2014/main" id="{C11DE181-A5A0-45BD-8DE2-58FADF48384E}"/>
                  </a:ext>
                </a:extLst>
              </p:cNvPr>
              <p:cNvGrpSpPr/>
              <p:nvPr/>
            </p:nvGrpSpPr>
            <p:grpSpPr>
              <a:xfrm>
                <a:off x="6354724" y="1652983"/>
                <a:ext cx="2574490" cy="650215"/>
                <a:chOff x="3352441" y="641450"/>
                <a:chExt cx="2574490" cy="650215"/>
              </a:xfrm>
            </p:grpSpPr>
            <p:pic>
              <p:nvPicPr>
                <p:cNvPr id="48" name="Picture 47">
                  <a:extLst>
                    <a:ext uri="{FF2B5EF4-FFF2-40B4-BE49-F238E27FC236}">
                      <a16:creationId xmlns:a16="http://schemas.microsoft.com/office/drawing/2014/main" id="{CFE8800C-9401-4760-BF6C-59B6D8AA5760}"/>
                    </a:ext>
                  </a:extLst>
                </p:cNvPr>
                <p:cNvPicPr>
                  <a:picLocks noChangeAspect="1"/>
                </p:cNvPicPr>
                <p:nvPr/>
              </p:nvPicPr>
              <p:blipFill rotWithShape="1">
                <a:blip r:embed="rId5">
                  <a:extLst>
                    <a:ext uri="{28A0092B-C50C-407E-A947-70E740481C1C}">
                      <a14:useLocalDpi xmlns:a14="http://schemas.microsoft.com/office/drawing/2010/main" val="0"/>
                    </a:ext>
                  </a:extLst>
                </a:blip>
                <a:srcRect t="21384" r="55000" b="34054"/>
                <a:stretch/>
              </p:blipFill>
              <p:spPr>
                <a:xfrm>
                  <a:off x="3352441" y="641450"/>
                  <a:ext cx="680163" cy="640080"/>
                </a:xfrm>
                <a:prstGeom prst="rect">
                  <a:avLst/>
                </a:prstGeom>
              </p:spPr>
            </p:pic>
            <p:sp>
              <p:nvSpPr>
                <p:cNvPr id="49" name="TextBox 48">
                  <a:extLst>
                    <a:ext uri="{FF2B5EF4-FFF2-40B4-BE49-F238E27FC236}">
                      <a16:creationId xmlns:a16="http://schemas.microsoft.com/office/drawing/2014/main" id="{3A264BCE-30DF-4D3B-BBA8-5849A6B38D71}"/>
                    </a:ext>
                  </a:extLst>
                </p:cNvPr>
                <p:cNvSpPr txBox="1"/>
                <p:nvPr/>
              </p:nvSpPr>
              <p:spPr>
                <a:xfrm>
                  <a:off x="3791807" y="706890"/>
                  <a:ext cx="2135124" cy="584775"/>
                </a:xfrm>
                <a:prstGeom prst="rect">
                  <a:avLst/>
                </a:prstGeom>
                <a:noFill/>
              </p:spPr>
              <p:txBody>
                <a:bodyPr wrap="square" rtlCol="0">
                  <a:spAutoFit/>
                </a:bodyPr>
                <a:lstStyle/>
                <a:p>
                  <a:pPr algn="ctr"/>
                  <a:r>
                    <a:rPr lang="en-US" sz="1600" b="1" dirty="0" err="1">
                      <a:solidFill>
                        <a:srgbClr val="002060"/>
                      </a:solidFill>
                    </a:rPr>
                    <a:t>Sulkhan</a:t>
                  </a:r>
                  <a:r>
                    <a:rPr lang="en-US" sz="1600" b="1" dirty="0">
                      <a:solidFill>
                        <a:srgbClr val="002060"/>
                      </a:solidFill>
                    </a:rPr>
                    <a:t>-Saba </a:t>
                  </a:r>
                  <a:r>
                    <a:rPr lang="en-US" sz="1600" b="1" dirty="0" err="1">
                      <a:solidFill>
                        <a:srgbClr val="002060"/>
                      </a:solidFill>
                    </a:rPr>
                    <a:t>Orbeliani</a:t>
                  </a:r>
                  <a:r>
                    <a:rPr lang="en-US" sz="1600" b="1" dirty="0">
                      <a:solidFill>
                        <a:srgbClr val="002060"/>
                      </a:solidFill>
                    </a:rPr>
                    <a:t> University</a:t>
                  </a:r>
                </a:p>
              </p:txBody>
            </p:sp>
          </p:grpSp>
          <p:grpSp>
            <p:nvGrpSpPr>
              <p:cNvPr id="52" name="Group 51">
                <a:extLst>
                  <a:ext uri="{FF2B5EF4-FFF2-40B4-BE49-F238E27FC236}">
                    <a16:creationId xmlns:a16="http://schemas.microsoft.com/office/drawing/2014/main" id="{AB430B57-96F5-4A78-95C5-C2C4F38175AD}"/>
                  </a:ext>
                </a:extLst>
              </p:cNvPr>
              <p:cNvGrpSpPr/>
              <p:nvPr/>
            </p:nvGrpSpPr>
            <p:grpSpPr>
              <a:xfrm>
                <a:off x="2900501" y="1625987"/>
                <a:ext cx="2595593" cy="709459"/>
                <a:chOff x="7409563" y="1614438"/>
                <a:chExt cx="2595593" cy="709459"/>
              </a:xfrm>
            </p:grpSpPr>
            <p:pic>
              <p:nvPicPr>
                <p:cNvPr id="9224" name="Picture 8" descr="https://sangu.edu.ge/images/logo.png">
                  <a:extLst>
                    <a:ext uri="{FF2B5EF4-FFF2-40B4-BE49-F238E27FC236}">
                      <a16:creationId xmlns:a16="http://schemas.microsoft.com/office/drawing/2014/main" id="{2985358E-2F07-4270-A009-28C3C72802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09563" y="1668549"/>
                  <a:ext cx="903367" cy="65534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9B315D90-5566-430B-A73D-66F16855AC27}"/>
                    </a:ext>
                  </a:extLst>
                </p:cNvPr>
                <p:cNvSpPr txBox="1"/>
                <p:nvPr/>
              </p:nvSpPr>
              <p:spPr>
                <a:xfrm>
                  <a:off x="8112393" y="1614438"/>
                  <a:ext cx="1892763" cy="584775"/>
                </a:xfrm>
                <a:prstGeom prst="rect">
                  <a:avLst/>
                </a:prstGeom>
                <a:noFill/>
              </p:spPr>
              <p:txBody>
                <a:bodyPr wrap="square" rtlCol="0">
                  <a:spAutoFit/>
                </a:bodyPr>
                <a:lstStyle/>
                <a:p>
                  <a:pPr algn="ctr"/>
                  <a:r>
                    <a:rPr lang="en-US" sz="1600" b="1" dirty="0"/>
                    <a:t>Georgian </a:t>
                  </a:r>
                  <a:r>
                    <a:rPr lang="en-US" sz="1600" b="1" dirty="0" err="1"/>
                    <a:t>Universiy</a:t>
                  </a:r>
                  <a:r>
                    <a:rPr lang="en-US" sz="1600" b="1" dirty="0"/>
                    <a:t> </a:t>
                  </a:r>
                </a:p>
                <a:p>
                  <a:pPr algn="ctr"/>
                  <a:r>
                    <a:rPr lang="en-US" sz="1600" b="1" dirty="0">
                      <a:solidFill>
                        <a:srgbClr val="C00000"/>
                      </a:solidFill>
                    </a:rPr>
                    <a:t>SANGU</a:t>
                  </a:r>
                </a:p>
              </p:txBody>
            </p:sp>
          </p:grpSp>
        </p:grpSp>
        <p:grpSp>
          <p:nvGrpSpPr>
            <p:cNvPr id="59" name="Group 58">
              <a:extLst>
                <a:ext uri="{FF2B5EF4-FFF2-40B4-BE49-F238E27FC236}">
                  <a16:creationId xmlns:a16="http://schemas.microsoft.com/office/drawing/2014/main" id="{6C07FB11-D7F0-41E9-8BDB-A0146CEBC800}"/>
                </a:ext>
              </a:extLst>
            </p:cNvPr>
            <p:cNvGrpSpPr/>
            <p:nvPr/>
          </p:nvGrpSpPr>
          <p:grpSpPr>
            <a:xfrm>
              <a:off x="2118518" y="634315"/>
              <a:ext cx="9966960" cy="829812"/>
              <a:chOff x="1895225" y="602416"/>
              <a:chExt cx="10170144" cy="829812"/>
            </a:xfrm>
          </p:grpSpPr>
          <p:pic>
            <p:nvPicPr>
              <p:cNvPr id="45" name="Picture 2" descr="New Higher Education Institute">
                <a:extLst>
                  <a:ext uri="{FF2B5EF4-FFF2-40B4-BE49-F238E27FC236}">
                    <a16:creationId xmlns:a16="http://schemas.microsoft.com/office/drawing/2014/main" id="{53794AA8-411D-4AC3-9887-7ADF02EFA8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33833" y="706783"/>
                <a:ext cx="2453426" cy="68317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A18C9546-9EA8-4E8C-9BDC-50CF26F864BF}"/>
                  </a:ext>
                </a:extLst>
              </p:cNvPr>
              <p:cNvGrpSpPr/>
              <p:nvPr/>
            </p:nvGrpSpPr>
            <p:grpSpPr>
              <a:xfrm>
                <a:off x="4253084" y="697099"/>
                <a:ext cx="2574721" cy="706211"/>
                <a:chOff x="3328266" y="653942"/>
                <a:chExt cx="2552492" cy="611442"/>
              </a:xfrm>
            </p:grpSpPr>
            <p:pic>
              <p:nvPicPr>
                <p:cNvPr id="9218" name="Picture 2" descr="http://www.sjuni.edu.ge/wp-content/themes/movers-packers%20GE/images/logo.png">
                  <a:extLst>
                    <a:ext uri="{FF2B5EF4-FFF2-40B4-BE49-F238E27FC236}">
                      <a16:creationId xmlns:a16="http://schemas.microsoft.com/office/drawing/2014/main" id="{612A0C04-333D-420D-A77E-D3E312EDF8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28266" y="653942"/>
                  <a:ext cx="714375" cy="6114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646A998-0F84-49FA-AC44-4B9A5319FFDA}"/>
                    </a:ext>
                  </a:extLst>
                </p:cNvPr>
                <p:cNvSpPr/>
                <p:nvPr/>
              </p:nvSpPr>
              <p:spPr>
                <a:xfrm>
                  <a:off x="3886445" y="668293"/>
                  <a:ext cx="1994313" cy="584775"/>
                </a:xfrm>
                <a:prstGeom prst="rect">
                  <a:avLst/>
                </a:prstGeom>
              </p:spPr>
              <p:txBody>
                <a:bodyPr wrap="square">
                  <a:spAutoFit/>
                </a:bodyPr>
                <a:lstStyle/>
                <a:p>
                  <a:pPr algn="ctr"/>
                  <a:r>
                    <a:rPr lang="en-US" sz="1600" b="1" dirty="0" err="1">
                      <a:solidFill>
                        <a:schemeClr val="accent4">
                          <a:lumMod val="75000"/>
                        </a:schemeClr>
                      </a:solidFill>
                      <a:effectLst>
                        <a:outerShdw blurRad="38100" dist="38100" dir="2700000" algn="tl">
                          <a:srgbClr val="000000">
                            <a:alpha val="43137"/>
                          </a:srgbClr>
                        </a:outerShdw>
                      </a:effectLst>
                    </a:rPr>
                    <a:t>Samtskhe</a:t>
                  </a:r>
                  <a:r>
                    <a:rPr lang="en-US" sz="1600" b="1" dirty="0">
                      <a:solidFill>
                        <a:schemeClr val="accent4">
                          <a:lumMod val="75000"/>
                        </a:schemeClr>
                      </a:solidFill>
                      <a:effectLst>
                        <a:outerShdw blurRad="38100" dist="38100" dir="2700000" algn="tl">
                          <a:srgbClr val="000000">
                            <a:alpha val="43137"/>
                          </a:srgbClr>
                        </a:outerShdw>
                      </a:effectLst>
                    </a:rPr>
                    <a:t>-Javakheti State University</a:t>
                  </a:r>
                </a:p>
              </p:txBody>
            </p:sp>
          </p:grpSp>
          <p:grpSp>
            <p:nvGrpSpPr>
              <p:cNvPr id="50" name="Group 49">
                <a:extLst>
                  <a:ext uri="{FF2B5EF4-FFF2-40B4-BE49-F238E27FC236}">
                    <a16:creationId xmlns:a16="http://schemas.microsoft.com/office/drawing/2014/main" id="{4DBE5349-BFD7-4A06-A012-E19F46C85097}"/>
                  </a:ext>
                </a:extLst>
              </p:cNvPr>
              <p:cNvGrpSpPr/>
              <p:nvPr/>
            </p:nvGrpSpPr>
            <p:grpSpPr>
              <a:xfrm>
                <a:off x="9906110" y="681155"/>
                <a:ext cx="2159259" cy="751073"/>
                <a:chOff x="9477159" y="681154"/>
                <a:chExt cx="2159259" cy="751073"/>
              </a:xfrm>
            </p:grpSpPr>
            <p:pic>
              <p:nvPicPr>
                <p:cNvPr id="9222" name="Picture 6" descr="nu.edu.ge">
                  <a:extLst>
                    <a:ext uri="{FF2B5EF4-FFF2-40B4-BE49-F238E27FC236}">
                      <a16:creationId xmlns:a16="http://schemas.microsoft.com/office/drawing/2014/main" id="{3E0A0151-EF47-42ED-B1F0-A751E76517A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77159" y="681154"/>
                  <a:ext cx="791738" cy="751073"/>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55B168EF-453C-40CA-9049-82B0D6BF0ACD}"/>
                    </a:ext>
                  </a:extLst>
                </p:cNvPr>
                <p:cNvSpPr txBox="1"/>
                <p:nvPr/>
              </p:nvSpPr>
              <p:spPr>
                <a:xfrm>
                  <a:off x="10196618" y="754149"/>
                  <a:ext cx="1439800" cy="584775"/>
                </a:xfrm>
                <a:prstGeom prst="rect">
                  <a:avLst/>
                </a:prstGeom>
                <a:noFill/>
              </p:spPr>
              <p:txBody>
                <a:bodyPr wrap="square" rtlCol="0">
                  <a:spAutoFit/>
                </a:bodyPr>
                <a:lstStyle/>
                <a:p>
                  <a:pPr algn="ctr"/>
                  <a:r>
                    <a:rPr lang="en-US" sz="1600" b="1" dirty="0">
                      <a:solidFill>
                        <a:srgbClr val="002060"/>
                      </a:solidFill>
                    </a:rPr>
                    <a:t>HEI Education Academy</a:t>
                  </a:r>
                </a:p>
              </p:txBody>
            </p:sp>
          </p:grpSp>
          <p:grpSp>
            <p:nvGrpSpPr>
              <p:cNvPr id="55" name="Group 54">
                <a:extLst>
                  <a:ext uri="{FF2B5EF4-FFF2-40B4-BE49-F238E27FC236}">
                    <a16:creationId xmlns:a16="http://schemas.microsoft.com/office/drawing/2014/main" id="{1E4A4538-3087-4103-A382-1061DA3CE00C}"/>
                  </a:ext>
                </a:extLst>
              </p:cNvPr>
              <p:cNvGrpSpPr/>
              <p:nvPr/>
            </p:nvGrpSpPr>
            <p:grpSpPr>
              <a:xfrm>
                <a:off x="1895225" y="602416"/>
                <a:ext cx="2051832" cy="764543"/>
                <a:chOff x="2545247" y="2628448"/>
                <a:chExt cx="2051832" cy="848223"/>
              </a:xfrm>
            </p:grpSpPr>
            <p:pic>
              <p:nvPicPr>
                <p:cNvPr id="9226" name="Picture 10" descr="Iliaunilogo.png">
                  <a:extLst>
                    <a:ext uri="{FF2B5EF4-FFF2-40B4-BE49-F238E27FC236}">
                      <a16:creationId xmlns:a16="http://schemas.microsoft.com/office/drawing/2014/main" id="{A93FE8FF-F20B-4E1B-9E48-EEC95E9E119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45247" y="2628448"/>
                  <a:ext cx="797924" cy="848223"/>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8389600D-1E7E-4FE7-A3DF-59BA83FA1B22}"/>
                    </a:ext>
                  </a:extLst>
                </p:cNvPr>
                <p:cNvSpPr txBox="1"/>
                <p:nvPr/>
              </p:nvSpPr>
              <p:spPr>
                <a:xfrm>
                  <a:off x="3254763" y="2796507"/>
                  <a:ext cx="1342316" cy="614634"/>
                </a:xfrm>
                <a:prstGeom prst="rect">
                  <a:avLst/>
                </a:prstGeom>
                <a:noFill/>
              </p:spPr>
              <p:txBody>
                <a:bodyPr wrap="square" rtlCol="0">
                  <a:spAutoFit/>
                </a:bodyPr>
                <a:lstStyle/>
                <a:p>
                  <a:pPr algn="ctr"/>
                  <a:r>
                    <a:rPr lang="en-US" sz="1500" b="1" dirty="0">
                      <a:effectLst>
                        <a:outerShdw blurRad="38100" dist="38100" dir="2700000" algn="tl">
                          <a:srgbClr val="000000">
                            <a:alpha val="43137"/>
                          </a:srgbClr>
                        </a:outerShdw>
                      </a:effectLst>
                    </a:rPr>
                    <a:t>ILIA STATE UNIVERSITY</a:t>
                  </a:r>
                </a:p>
              </p:txBody>
            </p:sp>
          </p:grpSp>
        </p:grpSp>
        <p:pic>
          <p:nvPicPr>
            <p:cNvPr id="61" name="Picture 4" descr="http://www.thu.edu.ge/uploads/logo-thu_en.jpg">
              <a:extLst>
                <a:ext uri="{FF2B5EF4-FFF2-40B4-BE49-F238E27FC236}">
                  <a16:creationId xmlns:a16="http://schemas.microsoft.com/office/drawing/2014/main" id="{47481252-762A-48B7-8A7A-2C060DD52DB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6576" t="6396" r="12090" b="26744"/>
            <a:stretch/>
          </p:blipFill>
          <p:spPr bwMode="auto">
            <a:xfrm>
              <a:off x="7086737" y="3443162"/>
              <a:ext cx="2735870" cy="54864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https://www.apu.ge/storage/slider/1/h3p3FrZkDd7pV78KPcIO4j7pkw4VOGT0ZcgQTQQc.jpeg">
              <a:extLst>
                <a:ext uri="{FF2B5EF4-FFF2-40B4-BE49-F238E27FC236}">
                  <a16:creationId xmlns:a16="http://schemas.microsoft.com/office/drawing/2014/main" id="{08C6E51F-D20F-47BE-A396-6303F98389B4}"/>
                </a:ext>
              </a:extLst>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98319" y="3443162"/>
              <a:ext cx="1768447" cy="548640"/>
            </a:xfrm>
            <a:prstGeom prst="rect">
              <a:avLst/>
            </a:prstGeom>
            <a:noFill/>
            <a:ln>
              <a:noFill/>
            </a:ln>
          </p:spPr>
        </p:pic>
        <p:grpSp>
          <p:nvGrpSpPr>
            <p:cNvPr id="64" name="Group 63">
              <a:extLst>
                <a:ext uri="{FF2B5EF4-FFF2-40B4-BE49-F238E27FC236}">
                  <a16:creationId xmlns:a16="http://schemas.microsoft.com/office/drawing/2014/main" id="{A215E417-AECC-4E9E-9C6C-D9094AF3923F}"/>
                </a:ext>
              </a:extLst>
            </p:cNvPr>
            <p:cNvGrpSpPr/>
            <p:nvPr/>
          </p:nvGrpSpPr>
          <p:grpSpPr>
            <a:xfrm>
              <a:off x="5708311" y="2531287"/>
              <a:ext cx="2286000" cy="914400"/>
              <a:chOff x="7311656" y="2982542"/>
              <a:chExt cx="2493778" cy="983402"/>
            </a:xfrm>
          </p:grpSpPr>
          <p:pic>
            <p:nvPicPr>
              <p:cNvPr id="65" name="Picture 8" descr="https://www.ug.edu.ge/storage/settings/March2018/FQDnjBkPCLunqZOyCTOT.jpg">
                <a:extLst>
                  <a:ext uri="{FF2B5EF4-FFF2-40B4-BE49-F238E27FC236}">
                    <a16:creationId xmlns:a16="http://schemas.microsoft.com/office/drawing/2014/main" id="{354E2FC9-809B-48B3-AE04-BF7E6E4A769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11656" y="2982542"/>
                <a:ext cx="1022498" cy="983402"/>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638FA4A8-E623-4F30-ABAE-7F882F3B6CED}"/>
                  </a:ext>
                </a:extLst>
              </p:cNvPr>
              <p:cNvSpPr txBox="1"/>
              <p:nvPr/>
            </p:nvSpPr>
            <p:spPr>
              <a:xfrm>
                <a:off x="8181310" y="3152000"/>
                <a:ext cx="1624124" cy="553998"/>
              </a:xfrm>
              <a:prstGeom prst="rect">
                <a:avLst/>
              </a:prstGeom>
              <a:noFill/>
            </p:spPr>
            <p:txBody>
              <a:bodyPr wrap="square" rtlCol="0">
                <a:spAutoFit/>
              </a:bodyPr>
              <a:lstStyle/>
              <a:p>
                <a:pPr algn="ctr"/>
                <a:r>
                  <a:rPr lang="en-US" sz="1500" b="1" dirty="0">
                    <a:solidFill>
                      <a:schemeClr val="bg1">
                        <a:lumMod val="50000"/>
                      </a:schemeClr>
                    </a:solidFill>
                  </a:rPr>
                  <a:t>THE UNIVERSITY OF GEORGIA</a:t>
                </a:r>
              </a:p>
            </p:txBody>
          </p:sp>
        </p:grpSp>
        <p:grpSp>
          <p:nvGrpSpPr>
            <p:cNvPr id="67" name="Group 66">
              <a:extLst>
                <a:ext uri="{FF2B5EF4-FFF2-40B4-BE49-F238E27FC236}">
                  <a16:creationId xmlns:a16="http://schemas.microsoft.com/office/drawing/2014/main" id="{1D88FE50-508B-4E6B-9716-93BBA1BB608B}"/>
                </a:ext>
              </a:extLst>
            </p:cNvPr>
            <p:cNvGrpSpPr/>
            <p:nvPr/>
          </p:nvGrpSpPr>
          <p:grpSpPr>
            <a:xfrm>
              <a:off x="8968772" y="2555744"/>
              <a:ext cx="3116706" cy="705556"/>
              <a:chOff x="7574512" y="508365"/>
              <a:chExt cx="3250472" cy="705556"/>
            </a:xfrm>
          </p:grpSpPr>
          <p:sp>
            <p:nvSpPr>
              <p:cNvPr id="68" name="Rectangle 67">
                <a:extLst>
                  <a:ext uri="{FF2B5EF4-FFF2-40B4-BE49-F238E27FC236}">
                    <a16:creationId xmlns:a16="http://schemas.microsoft.com/office/drawing/2014/main" id="{72294421-1577-4777-96D8-255B81A66B38}"/>
                  </a:ext>
                </a:extLst>
              </p:cNvPr>
              <p:cNvSpPr/>
              <p:nvPr/>
            </p:nvSpPr>
            <p:spPr>
              <a:xfrm>
                <a:off x="7924462" y="508365"/>
                <a:ext cx="2900522" cy="584775"/>
              </a:xfrm>
              <a:prstGeom prst="rect">
                <a:avLst/>
              </a:prstGeom>
            </p:spPr>
            <p:txBody>
              <a:bodyPr wrap="square">
                <a:spAutoFit/>
              </a:bodyPr>
              <a:lstStyle/>
              <a:p>
                <a:pPr algn="ctr"/>
                <a:r>
                  <a:rPr lang="en-US" sz="1600" b="1" dirty="0">
                    <a:solidFill>
                      <a:srgbClr val="0A4247"/>
                    </a:solidFill>
                  </a:rPr>
                  <a:t>Tbilisi David </a:t>
                </a:r>
                <a:r>
                  <a:rPr lang="en-US" sz="1600" b="1" dirty="0" err="1">
                    <a:solidFill>
                      <a:srgbClr val="0A4247"/>
                    </a:solidFill>
                  </a:rPr>
                  <a:t>Agmashenebeli</a:t>
                </a:r>
                <a:r>
                  <a:rPr lang="en-US" sz="1600" b="1" dirty="0">
                    <a:solidFill>
                      <a:srgbClr val="0A4247"/>
                    </a:solidFill>
                  </a:rPr>
                  <a:t> </a:t>
                </a:r>
              </a:p>
              <a:p>
                <a:pPr algn="ctr"/>
                <a:r>
                  <a:rPr lang="en-US" sz="1600" b="1" dirty="0">
                    <a:solidFill>
                      <a:srgbClr val="0A4247"/>
                    </a:solidFill>
                  </a:rPr>
                  <a:t>Teaching University</a:t>
                </a:r>
                <a:endParaRPr lang="en-US" sz="1600" b="1" dirty="0"/>
              </a:p>
            </p:txBody>
          </p:sp>
          <p:pic>
            <p:nvPicPr>
              <p:cNvPr id="69" name="Picture 10" descr="Image may contain: 1 person">
                <a:extLst>
                  <a:ext uri="{FF2B5EF4-FFF2-40B4-BE49-F238E27FC236}">
                    <a16:creationId xmlns:a16="http://schemas.microsoft.com/office/drawing/2014/main" id="{7AD1167F-7663-43CB-8885-8D15E1E59C4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74512" y="523881"/>
                <a:ext cx="559554" cy="690040"/>
              </a:xfrm>
              <a:prstGeom prst="flowChartConnector">
                <a:avLst/>
              </a:prstGeom>
              <a:noFill/>
              <a:extLst>
                <a:ext uri="{909E8E84-426E-40DD-AFC4-6F175D3DCCD1}">
                  <a14:hiddenFill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8276B8B4-8D3E-4DE9-8D03-96D4826C8F2A}"/>
                </a:ext>
              </a:extLst>
            </p:cNvPr>
            <p:cNvGrpSpPr/>
            <p:nvPr/>
          </p:nvGrpSpPr>
          <p:grpSpPr>
            <a:xfrm>
              <a:off x="2365288" y="2555744"/>
              <a:ext cx="2714744" cy="783883"/>
              <a:chOff x="2472910" y="2700313"/>
              <a:chExt cx="2940523" cy="878374"/>
            </a:xfrm>
          </p:grpSpPr>
          <p:pic>
            <p:nvPicPr>
              <p:cNvPr id="70" name="Picture 69" descr="logo">
                <a:extLst>
                  <a:ext uri="{FF2B5EF4-FFF2-40B4-BE49-F238E27FC236}">
                    <a16:creationId xmlns:a16="http://schemas.microsoft.com/office/drawing/2014/main" id="{DD7DD3E4-4CC9-4982-BAB0-801ACBAB1FA7}"/>
                  </a:ext>
                </a:extLst>
              </p:cNvPr>
              <p:cNvPicPr/>
              <p:nvPr/>
            </p:nvPicPr>
            <p:blipFill rotWithShape="1">
              <a:blip r:embed="rId19">
                <a:extLst>
                  <a:ext uri="{28A0092B-C50C-407E-A947-70E740481C1C}">
                    <a14:useLocalDpi xmlns:a14="http://schemas.microsoft.com/office/drawing/2010/main" val="0"/>
                  </a:ext>
                </a:extLst>
              </a:blip>
              <a:srcRect l="-1" t="4346" r="82880" b="-4348"/>
              <a:stretch/>
            </p:blipFill>
            <p:spPr bwMode="auto">
              <a:xfrm>
                <a:off x="2472910" y="2700313"/>
                <a:ext cx="778637" cy="878374"/>
              </a:xfrm>
              <a:prstGeom prst="rect">
                <a:avLst/>
              </a:prstGeom>
              <a:noFill/>
              <a:ln>
                <a:noFill/>
              </a:ln>
              <a:extLst>
                <a:ext uri="{53640926-AAD7-44D8-BBD7-CCE9431645EC}">
                  <a14:shadowObscured xmlns:a14="http://schemas.microsoft.com/office/drawing/2010/main"/>
                </a:ext>
              </a:extLst>
            </p:spPr>
          </p:pic>
          <p:sp>
            <p:nvSpPr>
              <p:cNvPr id="57" name="Rectangle 56">
                <a:extLst>
                  <a:ext uri="{FF2B5EF4-FFF2-40B4-BE49-F238E27FC236}">
                    <a16:creationId xmlns:a16="http://schemas.microsoft.com/office/drawing/2014/main" id="{5368A4D3-15AB-4F09-9783-0C9850763F9A}"/>
                  </a:ext>
                </a:extLst>
              </p:cNvPr>
              <p:cNvSpPr/>
              <p:nvPr/>
            </p:nvSpPr>
            <p:spPr>
              <a:xfrm>
                <a:off x="3165641" y="2862916"/>
                <a:ext cx="2247792" cy="620778"/>
              </a:xfrm>
              <a:prstGeom prst="rect">
                <a:avLst/>
              </a:prstGeom>
            </p:spPr>
            <p:txBody>
              <a:bodyPr wrap="square">
                <a:spAutoFit/>
              </a:bodyPr>
              <a:lstStyle/>
              <a:p>
                <a:pPr algn="ctr"/>
                <a:r>
                  <a:rPr lang="en-US" sz="1500" b="1" dirty="0">
                    <a:solidFill>
                      <a:srgbClr val="4B4B4C"/>
                    </a:solidFill>
                  </a:rPr>
                  <a:t>David </a:t>
                </a:r>
                <a:r>
                  <a:rPr lang="en-US" sz="1500" b="1" dirty="0" err="1">
                    <a:solidFill>
                      <a:srgbClr val="4B4B4C"/>
                    </a:solidFill>
                  </a:rPr>
                  <a:t>Aghmashenebeli</a:t>
                </a:r>
                <a:r>
                  <a:rPr lang="en-US" sz="1500" b="1" dirty="0">
                    <a:solidFill>
                      <a:srgbClr val="4B4B4C"/>
                    </a:solidFill>
                  </a:rPr>
                  <a:t> University of Georgia</a:t>
                </a:r>
                <a:endParaRPr lang="en-US" sz="1500" b="1" dirty="0"/>
              </a:p>
            </p:txBody>
          </p:sp>
        </p:grpSp>
      </p:grpSp>
      <p:sp>
        <p:nvSpPr>
          <p:cNvPr id="77" name="Title 1">
            <a:extLst>
              <a:ext uri="{FF2B5EF4-FFF2-40B4-BE49-F238E27FC236}">
                <a16:creationId xmlns:a16="http://schemas.microsoft.com/office/drawing/2014/main" id="{BE3EC93C-9614-4AF5-A62C-BFB4EFC6E6B7}"/>
              </a:ext>
            </a:extLst>
          </p:cNvPr>
          <p:cNvSpPr txBox="1">
            <a:spLocks/>
          </p:cNvSpPr>
          <p:nvPr/>
        </p:nvSpPr>
        <p:spPr>
          <a:xfrm>
            <a:off x="680484" y="0"/>
            <a:ext cx="10831033" cy="595423"/>
          </a:xfrm>
          <a:prstGeom prst="rect">
            <a:avLst/>
          </a:prstGeom>
        </p:spPr>
        <p:txBody>
          <a:bodyPr vert="horz" lIns="91440" tIns="45720" rIns="91440" bIns="45720" rtlCol="0" anchor="b">
            <a:normAutofit fontScale="90000"/>
            <a:scene3d>
              <a:camera prst="orthographicFront"/>
              <a:lightRig rig="soft" dir="t">
                <a:rot lat="0" lon="0" rev="15600000"/>
              </a:lightRig>
            </a:scene3d>
            <a:sp3d extrusionH="57150" prstMaterial="softEdge">
              <a:bevelT w="25400" h="38100"/>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n>
                  <a:solidFill>
                    <a:srgbClr val="002060"/>
                  </a:solidFill>
                </a:ln>
                <a:solidFill>
                  <a:schemeClr val="accent4"/>
                </a:solidFill>
                <a:latin typeface="+mn-lt"/>
              </a:rPr>
              <a:t>CPD Activities toward the Implementation of LCT Approach in HEIs</a:t>
            </a:r>
          </a:p>
        </p:txBody>
      </p:sp>
    </p:spTree>
    <p:extLst>
      <p:ext uri="{BB962C8B-B14F-4D97-AF65-F5344CB8AC3E}">
        <p14:creationId xmlns:p14="http://schemas.microsoft.com/office/powerpoint/2010/main" val="28621900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C7FFFC-3F69-42BE-B2B0-91FEDE3BBB92}"/>
              </a:ext>
            </a:extLst>
          </p:cNvPr>
          <p:cNvSpPr>
            <a:spLocks noGrp="1"/>
          </p:cNvSpPr>
          <p:nvPr>
            <p:ph type="dt" sz="half" idx="10"/>
          </p:nvPr>
        </p:nvSpPr>
        <p:spPr>
          <a:xfrm>
            <a:off x="838200" y="6480177"/>
            <a:ext cx="2743200" cy="365125"/>
          </a:xfrm>
        </p:spPr>
        <p:txBody>
          <a:bodyPr/>
          <a:lstStyle/>
          <a:p>
            <a:fld id="{12475A39-76DF-4ADC-B497-6072FE64EF29}" type="datetime1">
              <a:rPr lang="en-US" smtClean="0"/>
              <a:t>6/5/2019</a:t>
            </a:fld>
            <a:endParaRPr lang="en-US" dirty="0"/>
          </a:p>
        </p:txBody>
      </p:sp>
      <p:sp>
        <p:nvSpPr>
          <p:cNvPr id="3" name="Slide Number Placeholder 2">
            <a:extLst>
              <a:ext uri="{FF2B5EF4-FFF2-40B4-BE49-F238E27FC236}">
                <a16:creationId xmlns:a16="http://schemas.microsoft.com/office/drawing/2014/main" id="{B8C5DCE6-D80C-4E9D-BCB2-1671F28DBCBB}"/>
              </a:ext>
            </a:extLst>
          </p:cNvPr>
          <p:cNvSpPr>
            <a:spLocks noGrp="1"/>
          </p:cNvSpPr>
          <p:nvPr>
            <p:ph type="sldNum" sz="quarter" idx="12"/>
          </p:nvPr>
        </p:nvSpPr>
        <p:spPr>
          <a:xfrm>
            <a:off x="8610600" y="6508752"/>
            <a:ext cx="2743200" cy="365125"/>
          </a:xfrm>
        </p:spPr>
        <p:txBody>
          <a:bodyPr/>
          <a:lstStyle/>
          <a:p>
            <a:fld id="{5A8A6D7C-FD2C-475F-A3E7-B88166FD18FF}" type="slidenum">
              <a:rPr lang="en-US" smtClean="0"/>
              <a:t>11</a:t>
            </a:fld>
            <a:endParaRPr lang="en-US" dirty="0"/>
          </a:p>
        </p:txBody>
      </p:sp>
      <p:grpSp>
        <p:nvGrpSpPr>
          <p:cNvPr id="28" name="Group 27">
            <a:extLst>
              <a:ext uri="{FF2B5EF4-FFF2-40B4-BE49-F238E27FC236}">
                <a16:creationId xmlns:a16="http://schemas.microsoft.com/office/drawing/2014/main" id="{3DC302C9-1C3E-479E-A1A9-51F185B51406}"/>
              </a:ext>
            </a:extLst>
          </p:cNvPr>
          <p:cNvGrpSpPr/>
          <p:nvPr/>
        </p:nvGrpSpPr>
        <p:grpSpPr>
          <a:xfrm>
            <a:off x="2123299" y="6436800"/>
            <a:ext cx="8145598" cy="421201"/>
            <a:chOff x="1845868" y="48459"/>
            <a:chExt cx="8145598" cy="535206"/>
          </a:xfrm>
        </p:grpSpPr>
        <p:pic>
          <p:nvPicPr>
            <p:cNvPr id="29" name="Picture 2" descr="https://cdn.muni.cz/media/3003324/star-170824-export.png?mode=crop&amp;center=0.5,0.5&amp;rnd=131485001150000000&amp;width=600">
              <a:extLst>
                <a:ext uri="{FF2B5EF4-FFF2-40B4-BE49-F238E27FC236}">
                  <a16:creationId xmlns:a16="http://schemas.microsoft.com/office/drawing/2014/main" id="{2928B09B-ACFD-421A-8FBF-A7D253462F2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45868" y="48459"/>
              <a:ext cx="2097482" cy="5269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s://cdn.muni.cz/media/1960856/logo.jpg?mode=crop&amp;center=0.5,0.5&amp;rnd=131326752070000000&amp;width=278">
              <a:extLst>
                <a:ext uri="{FF2B5EF4-FFF2-40B4-BE49-F238E27FC236}">
                  <a16:creationId xmlns:a16="http://schemas.microsoft.com/office/drawing/2014/main" id="{EDCDD0C7-5848-49D7-BC46-B8C21661FD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083" y="56755"/>
              <a:ext cx="1998383" cy="52691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6E9CF011-C87F-4FEF-91A9-1F3FEF21EACD}"/>
                </a:ext>
              </a:extLst>
            </p:cNvPr>
            <p:cNvGrpSpPr/>
            <p:nvPr/>
          </p:nvGrpSpPr>
          <p:grpSpPr>
            <a:xfrm>
              <a:off x="4999500" y="48459"/>
              <a:ext cx="2115673" cy="473158"/>
              <a:chOff x="4708433" y="-633"/>
              <a:chExt cx="3658841" cy="1196105"/>
            </a:xfrm>
          </p:grpSpPr>
          <p:pic>
            <p:nvPicPr>
              <p:cNvPr id="32" name="Picture 31">
                <a:extLst>
                  <a:ext uri="{FF2B5EF4-FFF2-40B4-BE49-F238E27FC236}">
                    <a16:creationId xmlns:a16="http://schemas.microsoft.com/office/drawing/2014/main" id="{83F3AE60-15C4-463F-A43B-8B766444CA27}"/>
                  </a:ext>
                </a:extLst>
              </p:cNvPr>
              <p:cNvPicPr>
                <a:picLocks noChangeAspect="1"/>
              </p:cNvPicPr>
              <p:nvPr/>
            </p:nvPicPr>
            <p:blipFill rotWithShape="1">
              <a:blip r:embed="rId5">
                <a:extLst>
                  <a:ext uri="{28A0092B-C50C-407E-A947-70E740481C1C}">
                    <a14:useLocalDpi xmlns:a14="http://schemas.microsoft.com/office/drawing/2010/main" val="0"/>
                  </a:ext>
                </a:extLst>
              </a:blip>
              <a:srcRect t="21384" r="55000" b="34054"/>
              <a:stretch/>
            </p:blipFill>
            <p:spPr>
              <a:xfrm>
                <a:off x="4708433" y="-633"/>
                <a:ext cx="764641" cy="1174873"/>
              </a:xfrm>
              <a:prstGeom prst="rect">
                <a:avLst/>
              </a:prstGeom>
            </p:spPr>
          </p:pic>
          <p:sp>
            <p:nvSpPr>
              <p:cNvPr id="33" name="TextBox 32">
                <a:extLst>
                  <a:ext uri="{FF2B5EF4-FFF2-40B4-BE49-F238E27FC236}">
                    <a16:creationId xmlns:a16="http://schemas.microsoft.com/office/drawing/2014/main" id="{B96EAB7E-A842-47A3-9B3C-8CA95A028C8A}"/>
                  </a:ext>
                </a:extLst>
              </p:cNvPr>
              <p:cNvSpPr txBox="1"/>
              <p:nvPr/>
            </p:nvSpPr>
            <p:spPr>
              <a:xfrm>
                <a:off x="5318471" y="20599"/>
                <a:ext cx="3048803" cy="1174873"/>
              </a:xfrm>
              <a:prstGeom prst="rect">
                <a:avLst/>
              </a:prstGeom>
              <a:noFill/>
            </p:spPr>
            <p:txBody>
              <a:bodyPr wrap="square" rtlCol="0">
                <a:spAutoFit/>
              </a:bodyPr>
              <a:lstStyle/>
              <a:p>
                <a:pPr algn="ctr"/>
                <a:r>
                  <a:rPr lang="en-US" sz="1100" b="1" dirty="0" err="1">
                    <a:solidFill>
                      <a:srgbClr val="002060"/>
                    </a:solidFill>
                  </a:rPr>
                  <a:t>Sulkhan</a:t>
                </a:r>
                <a:r>
                  <a:rPr lang="en-US" sz="1100" b="1" dirty="0">
                    <a:solidFill>
                      <a:srgbClr val="002060"/>
                    </a:solidFill>
                  </a:rPr>
                  <a:t>-Saba </a:t>
                </a:r>
                <a:r>
                  <a:rPr lang="en-US" sz="1100" b="1" dirty="0" err="1">
                    <a:solidFill>
                      <a:srgbClr val="002060"/>
                    </a:solidFill>
                  </a:rPr>
                  <a:t>Orbeliani</a:t>
                </a:r>
                <a:r>
                  <a:rPr lang="en-US" sz="1100" b="1" dirty="0">
                    <a:solidFill>
                      <a:srgbClr val="002060"/>
                    </a:solidFill>
                  </a:rPr>
                  <a:t> University</a:t>
                </a:r>
              </a:p>
            </p:txBody>
          </p:sp>
        </p:grpSp>
      </p:grpSp>
      <p:grpSp>
        <p:nvGrpSpPr>
          <p:cNvPr id="64" name="Group 63">
            <a:extLst>
              <a:ext uri="{FF2B5EF4-FFF2-40B4-BE49-F238E27FC236}">
                <a16:creationId xmlns:a16="http://schemas.microsoft.com/office/drawing/2014/main" id="{32EBE9E2-8377-47F9-A2E9-A64F8F3DEE91}"/>
              </a:ext>
            </a:extLst>
          </p:cNvPr>
          <p:cNvGrpSpPr/>
          <p:nvPr/>
        </p:nvGrpSpPr>
        <p:grpSpPr>
          <a:xfrm>
            <a:off x="574158" y="1201480"/>
            <a:ext cx="11164184" cy="5122458"/>
            <a:chOff x="595159" y="1613287"/>
            <a:chExt cx="9980138" cy="4538176"/>
          </a:xfrm>
        </p:grpSpPr>
        <p:pic>
          <p:nvPicPr>
            <p:cNvPr id="53" name="Picture 52" descr="A picture containing indoor, table, person, laptop&#10;&#10;Description automatically generated">
              <a:extLst>
                <a:ext uri="{FF2B5EF4-FFF2-40B4-BE49-F238E27FC236}">
                  <a16:creationId xmlns:a16="http://schemas.microsoft.com/office/drawing/2014/main" id="{472E8923-1F5B-4685-84B3-2D24FE2FFA0D}"/>
                </a:ext>
              </a:extLst>
            </p:cNvPr>
            <p:cNvPicPr>
              <a:picLocks noChangeAspect="1"/>
            </p:cNvPicPr>
            <p:nvPr/>
          </p:nvPicPr>
          <p:blipFill rotWithShape="1">
            <a:blip r:embed="rId6">
              <a:extLst>
                <a:ext uri="{28A0092B-C50C-407E-A947-70E740481C1C}">
                  <a14:useLocalDpi xmlns:a14="http://schemas.microsoft.com/office/drawing/2010/main" val="0"/>
                </a:ext>
              </a:extLst>
            </a:blip>
            <a:srcRect l="13302" r="3801"/>
            <a:stretch/>
          </p:blipFill>
          <p:spPr>
            <a:xfrm>
              <a:off x="4067556" y="3964750"/>
              <a:ext cx="3056279" cy="2157984"/>
            </a:xfrm>
            <a:prstGeom prst="rect">
              <a:avLst/>
            </a:prstGeom>
          </p:spPr>
        </p:pic>
        <p:pic>
          <p:nvPicPr>
            <p:cNvPr id="54" name="Picture 53" descr="A screenshot of a person&#10;&#10;Description automatically generated">
              <a:extLst>
                <a:ext uri="{FF2B5EF4-FFF2-40B4-BE49-F238E27FC236}">
                  <a16:creationId xmlns:a16="http://schemas.microsoft.com/office/drawing/2014/main" id="{C167E795-CCB7-4227-9E9D-63B823C7202F}"/>
                </a:ext>
              </a:extLst>
            </p:cNvPr>
            <p:cNvPicPr>
              <a:picLocks noChangeAspect="1"/>
            </p:cNvPicPr>
            <p:nvPr/>
          </p:nvPicPr>
          <p:blipFill rotWithShape="1">
            <a:blip r:embed="rId7">
              <a:extLst>
                <a:ext uri="{28A0092B-C50C-407E-A947-70E740481C1C}">
                  <a14:useLocalDpi xmlns:a14="http://schemas.microsoft.com/office/drawing/2010/main" val="0"/>
                </a:ext>
              </a:extLst>
            </a:blip>
            <a:srcRect l="15808" r="4412"/>
            <a:stretch/>
          </p:blipFill>
          <p:spPr>
            <a:xfrm>
              <a:off x="597081" y="1616392"/>
              <a:ext cx="3056279" cy="2154879"/>
            </a:xfrm>
            <a:prstGeom prst="rect">
              <a:avLst/>
            </a:prstGeom>
          </p:spPr>
        </p:pic>
        <p:pic>
          <p:nvPicPr>
            <p:cNvPr id="55" name="Picture 54" descr="A screen shot of a person&#10;&#10;Description automatically generated">
              <a:extLst>
                <a:ext uri="{FF2B5EF4-FFF2-40B4-BE49-F238E27FC236}">
                  <a16:creationId xmlns:a16="http://schemas.microsoft.com/office/drawing/2014/main" id="{BBCD75B2-C27C-43E7-B87A-F11BE3E87C16}"/>
                </a:ext>
              </a:extLst>
            </p:cNvPr>
            <p:cNvPicPr>
              <a:picLocks noChangeAspect="1"/>
            </p:cNvPicPr>
            <p:nvPr/>
          </p:nvPicPr>
          <p:blipFill rotWithShape="1">
            <a:blip r:embed="rId8">
              <a:extLst>
                <a:ext uri="{28A0092B-C50C-407E-A947-70E740481C1C}">
                  <a14:useLocalDpi xmlns:a14="http://schemas.microsoft.com/office/drawing/2010/main" val="0"/>
                </a:ext>
              </a:extLst>
            </a:blip>
            <a:srcRect l="14193" r="5242"/>
            <a:stretch/>
          </p:blipFill>
          <p:spPr>
            <a:xfrm>
              <a:off x="7519018" y="3993479"/>
              <a:ext cx="3056279" cy="2157984"/>
            </a:xfrm>
            <a:prstGeom prst="rect">
              <a:avLst/>
            </a:prstGeom>
          </p:spPr>
        </p:pic>
        <p:pic>
          <p:nvPicPr>
            <p:cNvPr id="61" name="Picture 60">
              <a:extLst>
                <a:ext uri="{FF2B5EF4-FFF2-40B4-BE49-F238E27FC236}">
                  <a16:creationId xmlns:a16="http://schemas.microsoft.com/office/drawing/2014/main" id="{F921141B-6059-4A82-8C22-CC7025EFBDE9}"/>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4868" r="11059"/>
            <a:stretch/>
          </p:blipFill>
          <p:spPr>
            <a:xfrm>
              <a:off x="7519018" y="1628366"/>
              <a:ext cx="3056279" cy="2157984"/>
            </a:xfrm>
            <a:prstGeom prst="rect">
              <a:avLst/>
            </a:prstGeom>
          </p:spPr>
        </p:pic>
        <p:pic>
          <p:nvPicPr>
            <p:cNvPr id="62" name="Picture 61">
              <a:extLst>
                <a:ext uri="{FF2B5EF4-FFF2-40B4-BE49-F238E27FC236}">
                  <a16:creationId xmlns:a16="http://schemas.microsoft.com/office/drawing/2014/main" id="{D3F7DDD3-8CFE-4793-841D-1A829050D784}"/>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14867" r="13809"/>
            <a:stretch/>
          </p:blipFill>
          <p:spPr>
            <a:xfrm>
              <a:off x="595159" y="3964750"/>
              <a:ext cx="3056279" cy="2157984"/>
            </a:xfrm>
            <a:prstGeom prst="rect">
              <a:avLst/>
            </a:prstGeom>
          </p:spPr>
        </p:pic>
        <p:pic>
          <p:nvPicPr>
            <p:cNvPr id="63" name="Picture 62">
              <a:extLst>
                <a:ext uri="{FF2B5EF4-FFF2-40B4-BE49-F238E27FC236}">
                  <a16:creationId xmlns:a16="http://schemas.microsoft.com/office/drawing/2014/main" id="{62E99A1A-5724-43FA-A6EC-C9D338B48736}"/>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14454" t="-999" r="-620" b="999"/>
            <a:stretch/>
          </p:blipFill>
          <p:spPr>
            <a:xfrm>
              <a:off x="4067555" y="1613287"/>
              <a:ext cx="3056280" cy="2157984"/>
            </a:xfrm>
            <a:prstGeom prst="rect">
              <a:avLst/>
            </a:prstGeom>
          </p:spPr>
        </p:pic>
      </p:grpSp>
      <p:sp>
        <p:nvSpPr>
          <p:cNvPr id="65" name="Content Placeholder 2">
            <a:extLst>
              <a:ext uri="{FF2B5EF4-FFF2-40B4-BE49-F238E27FC236}">
                <a16:creationId xmlns:a16="http://schemas.microsoft.com/office/drawing/2014/main" id="{50EF143D-39F0-4906-84B2-D0652180DC44}"/>
              </a:ext>
            </a:extLst>
          </p:cNvPr>
          <p:cNvSpPr txBox="1">
            <a:spLocks/>
          </p:cNvSpPr>
          <p:nvPr/>
        </p:nvSpPr>
        <p:spPr>
          <a:xfrm>
            <a:off x="344938" y="55440"/>
            <a:ext cx="11115187" cy="529351"/>
          </a:xfrm>
          <a:prstGeom prst="rect">
            <a:avLst/>
          </a:prstGeom>
        </p:spPr>
        <p:txBody>
          <a:bodyPr>
            <a:noAutofit/>
            <a:scene3d>
              <a:camera prst="orthographicFront"/>
              <a:lightRig rig="soft" dir="t">
                <a:rot lat="0" lon="0" rev="15600000"/>
              </a:lightRig>
            </a:scene3d>
            <a:sp3d extrusionH="57150" prstMaterial="softEdge">
              <a:bevelT w="254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ln/>
                <a:solidFill>
                  <a:srgbClr val="002060"/>
                </a:solidFill>
              </a:rPr>
              <a:t>5. Assessments of the Trainings </a:t>
            </a:r>
          </a:p>
        </p:txBody>
      </p:sp>
    </p:spTree>
    <p:extLst>
      <p:ext uri="{BB962C8B-B14F-4D97-AF65-F5344CB8AC3E}">
        <p14:creationId xmlns:p14="http://schemas.microsoft.com/office/powerpoint/2010/main" val="19160893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C7FFFC-3F69-42BE-B2B0-91FEDE3BBB92}"/>
              </a:ext>
            </a:extLst>
          </p:cNvPr>
          <p:cNvSpPr>
            <a:spLocks noGrp="1"/>
          </p:cNvSpPr>
          <p:nvPr>
            <p:ph type="dt" sz="half" idx="10"/>
          </p:nvPr>
        </p:nvSpPr>
        <p:spPr>
          <a:xfrm>
            <a:off x="838200" y="6572670"/>
            <a:ext cx="2743200" cy="272632"/>
          </a:xfrm>
        </p:spPr>
        <p:txBody>
          <a:bodyPr/>
          <a:lstStyle/>
          <a:p>
            <a:fld id="{12475A39-76DF-4ADC-B497-6072FE64EF29}" type="datetime1">
              <a:rPr lang="en-US" smtClean="0"/>
              <a:t>6/5/2019</a:t>
            </a:fld>
            <a:endParaRPr lang="en-US" dirty="0"/>
          </a:p>
        </p:txBody>
      </p:sp>
      <p:sp>
        <p:nvSpPr>
          <p:cNvPr id="3" name="Slide Number Placeholder 2">
            <a:extLst>
              <a:ext uri="{FF2B5EF4-FFF2-40B4-BE49-F238E27FC236}">
                <a16:creationId xmlns:a16="http://schemas.microsoft.com/office/drawing/2014/main" id="{B8C5DCE6-D80C-4E9D-BCB2-1671F28DBCBB}"/>
              </a:ext>
            </a:extLst>
          </p:cNvPr>
          <p:cNvSpPr>
            <a:spLocks noGrp="1"/>
          </p:cNvSpPr>
          <p:nvPr>
            <p:ph type="sldNum" sz="quarter" idx="12"/>
          </p:nvPr>
        </p:nvSpPr>
        <p:spPr>
          <a:xfrm>
            <a:off x="8610600" y="6508752"/>
            <a:ext cx="2743200" cy="365125"/>
          </a:xfrm>
        </p:spPr>
        <p:txBody>
          <a:bodyPr/>
          <a:lstStyle/>
          <a:p>
            <a:fld id="{5A8A6D7C-FD2C-475F-A3E7-B88166FD18FF}" type="slidenum">
              <a:rPr lang="en-US" smtClean="0"/>
              <a:t>12</a:t>
            </a:fld>
            <a:endParaRPr lang="en-US" dirty="0"/>
          </a:p>
        </p:txBody>
      </p:sp>
      <p:grpSp>
        <p:nvGrpSpPr>
          <p:cNvPr id="28" name="Group 27">
            <a:extLst>
              <a:ext uri="{FF2B5EF4-FFF2-40B4-BE49-F238E27FC236}">
                <a16:creationId xmlns:a16="http://schemas.microsoft.com/office/drawing/2014/main" id="{3DC302C9-1C3E-479E-A1A9-51F185B51406}"/>
              </a:ext>
            </a:extLst>
          </p:cNvPr>
          <p:cNvGrpSpPr/>
          <p:nvPr/>
        </p:nvGrpSpPr>
        <p:grpSpPr>
          <a:xfrm>
            <a:off x="2123299" y="6436800"/>
            <a:ext cx="8145598" cy="421201"/>
            <a:chOff x="1845868" y="48459"/>
            <a:chExt cx="8145598" cy="535206"/>
          </a:xfrm>
        </p:grpSpPr>
        <p:pic>
          <p:nvPicPr>
            <p:cNvPr id="29" name="Picture 2" descr="https://cdn.muni.cz/media/3003324/star-170824-export.png?mode=crop&amp;center=0.5,0.5&amp;rnd=131485001150000000&amp;width=600">
              <a:extLst>
                <a:ext uri="{FF2B5EF4-FFF2-40B4-BE49-F238E27FC236}">
                  <a16:creationId xmlns:a16="http://schemas.microsoft.com/office/drawing/2014/main" id="{2928B09B-ACFD-421A-8FBF-A7D253462F2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45868" y="48459"/>
              <a:ext cx="2097482" cy="5269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s://cdn.muni.cz/media/1960856/logo.jpg?mode=crop&amp;center=0.5,0.5&amp;rnd=131326752070000000&amp;width=278">
              <a:extLst>
                <a:ext uri="{FF2B5EF4-FFF2-40B4-BE49-F238E27FC236}">
                  <a16:creationId xmlns:a16="http://schemas.microsoft.com/office/drawing/2014/main" id="{EDCDD0C7-5848-49D7-BC46-B8C21661FD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083" y="56755"/>
              <a:ext cx="1998383" cy="52691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6E9CF011-C87F-4FEF-91A9-1F3FEF21EACD}"/>
                </a:ext>
              </a:extLst>
            </p:cNvPr>
            <p:cNvGrpSpPr/>
            <p:nvPr/>
          </p:nvGrpSpPr>
          <p:grpSpPr>
            <a:xfrm>
              <a:off x="4999500" y="48459"/>
              <a:ext cx="2115673" cy="473158"/>
              <a:chOff x="4708433" y="-633"/>
              <a:chExt cx="3658841" cy="1196105"/>
            </a:xfrm>
          </p:grpSpPr>
          <p:pic>
            <p:nvPicPr>
              <p:cNvPr id="32" name="Picture 31">
                <a:extLst>
                  <a:ext uri="{FF2B5EF4-FFF2-40B4-BE49-F238E27FC236}">
                    <a16:creationId xmlns:a16="http://schemas.microsoft.com/office/drawing/2014/main" id="{83F3AE60-15C4-463F-A43B-8B766444CA27}"/>
                  </a:ext>
                </a:extLst>
              </p:cNvPr>
              <p:cNvPicPr>
                <a:picLocks noChangeAspect="1"/>
              </p:cNvPicPr>
              <p:nvPr/>
            </p:nvPicPr>
            <p:blipFill rotWithShape="1">
              <a:blip r:embed="rId5">
                <a:extLst>
                  <a:ext uri="{28A0092B-C50C-407E-A947-70E740481C1C}">
                    <a14:useLocalDpi xmlns:a14="http://schemas.microsoft.com/office/drawing/2010/main" val="0"/>
                  </a:ext>
                </a:extLst>
              </a:blip>
              <a:srcRect t="21384" r="55000" b="34054"/>
              <a:stretch/>
            </p:blipFill>
            <p:spPr>
              <a:xfrm>
                <a:off x="4708433" y="-633"/>
                <a:ext cx="764641" cy="1174873"/>
              </a:xfrm>
              <a:prstGeom prst="rect">
                <a:avLst/>
              </a:prstGeom>
            </p:spPr>
          </p:pic>
          <p:sp>
            <p:nvSpPr>
              <p:cNvPr id="33" name="TextBox 32">
                <a:extLst>
                  <a:ext uri="{FF2B5EF4-FFF2-40B4-BE49-F238E27FC236}">
                    <a16:creationId xmlns:a16="http://schemas.microsoft.com/office/drawing/2014/main" id="{B96EAB7E-A842-47A3-9B3C-8CA95A028C8A}"/>
                  </a:ext>
                </a:extLst>
              </p:cNvPr>
              <p:cNvSpPr txBox="1"/>
              <p:nvPr/>
            </p:nvSpPr>
            <p:spPr>
              <a:xfrm>
                <a:off x="5318471" y="20599"/>
                <a:ext cx="3048803" cy="1174873"/>
              </a:xfrm>
              <a:prstGeom prst="rect">
                <a:avLst/>
              </a:prstGeom>
              <a:noFill/>
            </p:spPr>
            <p:txBody>
              <a:bodyPr wrap="square" rtlCol="0">
                <a:spAutoFit/>
              </a:bodyPr>
              <a:lstStyle/>
              <a:p>
                <a:pPr algn="ctr"/>
                <a:r>
                  <a:rPr lang="en-US" sz="1100" b="1" dirty="0" err="1">
                    <a:solidFill>
                      <a:srgbClr val="002060"/>
                    </a:solidFill>
                  </a:rPr>
                  <a:t>Sulkhan</a:t>
                </a:r>
                <a:r>
                  <a:rPr lang="en-US" sz="1100" b="1" dirty="0">
                    <a:solidFill>
                      <a:srgbClr val="002060"/>
                    </a:solidFill>
                  </a:rPr>
                  <a:t>-Saba </a:t>
                </a:r>
                <a:r>
                  <a:rPr lang="en-US" sz="1100" b="1" dirty="0" err="1">
                    <a:solidFill>
                      <a:srgbClr val="002060"/>
                    </a:solidFill>
                  </a:rPr>
                  <a:t>Orbeliani</a:t>
                </a:r>
                <a:r>
                  <a:rPr lang="en-US" sz="1100" b="1" dirty="0">
                    <a:solidFill>
                      <a:srgbClr val="002060"/>
                    </a:solidFill>
                  </a:rPr>
                  <a:t> University</a:t>
                </a:r>
              </a:p>
            </p:txBody>
          </p:sp>
        </p:grpSp>
      </p:grpSp>
      <p:grpSp>
        <p:nvGrpSpPr>
          <p:cNvPr id="4" name="Group 3">
            <a:extLst>
              <a:ext uri="{FF2B5EF4-FFF2-40B4-BE49-F238E27FC236}">
                <a16:creationId xmlns:a16="http://schemas.microsoft.com/office/drawing/2014/main" id="{AC27CFD8-9C83-4BD9-8B54-B7768DC3A510}"/>
              </a:ext>
            </a:extLst>
          </p:cNvPr>
          <p:cNvGrpSpPr/>
          <p:nvPr/>
        </p:nvGrpSpPr>
        <p:grpSpPr>
          <a:xfrm>
            <a:off x="119083" y="285330"/>
            <a:ext cx="2822263" cy="6223422"/>
            <a:chOff x="232260" y="170394"/>
            <a:chExt cx="2970395" cy="6223422"/>
          </a:xfrm>
          <a:scene3d>
            <a:camera prst="perspectiveRight"/>
            <a:lightRig rig="threePt" dir="t"/>
          </a:scene3d>
        </p:grpSpPr>
        <p:pic>
          <p:nvPicPr>
            <p:cNvPr id="53" name="Picture 52" descr="A picture containing indoor, table, person, laptop&#10;&#10;Description automatically generated">
              <a:extLst>
                <a:ext uri="{FF2B5EF4-FFF2-40B4-BE49-F238E27FC236}">
                  <a16:creationId xmlns:a16="http://schemas.microsoft.com/office/drawing/2014/main" id="{472E8923-1F5B-4685-84B3-2D24FE2FFA0D}"/>
                </a:ext>
              </a:extLst>
            </p:cNvPr>
            <p:cNvPicPr>
              <a:picLocks noChangeAspect="1"/>
            </p:cNvPicPr>
            <p:nvPr/>
          </p:nvPicPr>
          <p:blipFill rotWithShape="1">
            <a:blip r:embed="rId6">
              <a:extLst>
                <a:ext uri="{28A0092B-C50C-407E-A947-70E740481C1C}">
                  <a14:useLocalDpi xmlns:a14="http://schemas.microsoft.com/office/drawing/2010/main" val="0"/>
                </a:ext>
              </a:extLst>
            </a:blip>
            <a:srcRect l="13302" r="3801"/>
            <a:stretch/>
          </p:blipFill>
          <p:spPr>
            <a:xfrm>
              <a:off x="232260" y="2440375"/>
              <a:ext cx="2959564" cy="1828800"/>
            </a:xfrm>
            <a:prstGeom prst="rect">
              <a:avLst/>
            </a:prstGeom>
          </p:spPr>
        </p:pic>
        <p:pic>
          <p:nvPicPr>
            <p:cNvPr id="54" name="Picture 53" descr="A screenshot of a person&#10;&#10;Description automatically generated">
              <a:extLst>
                <a:ext uri="{FF2B5EF4-FFF2-40B4-BE49-F238E27FC236}">
                  <a16:creationId xmlns:a16="http://schemas.microsoft.com/office/drawing/2014/main" id="{C167E795-CCB7-4227-9E9D-63B823C7202F}"/>
                </a:ext>
              </a:extLst>
            </p:cNvPr>
            <p:cNvPicPr>
              <a:picLocks noChangeAspect="1"/>
            </p:cNvPicPr>
            <p:nvPr/>
          </p:nvPicPr>
          <p:blipFill rotWithShape="1">
            <a:blip r:embed="rId7">
              <a:extLst>
                <a:ext uri="{28A0092B-C50C-407E-A947-70E740481C1C}">
                  <a14:useLocalDpi xmlns:a14="http://schemas.microsoft.com/office/drawing/2010/main" val="0"/>
                </a:ext>
              </a:extLst>
            </a:blip>
            <a:srcRect l="15808" r="4412"/>
            <a:stretch/>
          </p:blipFill>
          <p:spPr>
            <a:xfrm>
              <a:off x="243090" y="4382136"/>
              <a:ext cx="2948733" cy="2011680"/>
            </a:xfrm>
            <a:prstGeom prst="rect">
              <a:avLst/>
            </a:prstGeom>
          </p:spPr>
        </p:pic>
        <p:pic>
          <p:nvPicPr>
            <p:cNvPr id="55" name="Picture 54" descr="A screen shot of a person&#10;&#10;Description automatically generated">
              <a:extLst>
                <a:ext uri="{FF2B5EF4-FFF2-40B4-BE49-F238E27FC236}">
                  <a16:creationId xmlns:a16="http://schemas.microsoft.com/office/drawing/2014/main" id="{BBCD75B2-C27C-43E7-B87A-F11BE3E87C16}"/>
                </a:ext>
              </a:extLst>
            </p:cNvPr>
            <p:cNvPicPr>
              <a:picLocks noChangeAspect="1"/>
            </p:cNvPicPr>
            <p:nvPr/>
          </p:nvPicPr>
          <p:blipFill rotWithShape="1">
            <a:blip r:embed="rId8">
              <a:extLst>
                <a:ext uri="{28A0092B-C50C-407E-A947-70E740481C1C}">
                  <a14:useLocalDpi xmlns:a14="http://schemas.microsoft.com/office/drawing/2010/main" val="0"/>
                </a:ext>
              </a:extLst>
            </a:blip>
            <a:srcRect l="14193" r="5242"/>
            <a:stretch/>
          </p:blipFill>
          <p:spPr>
            <a:xfrm>
              <a:off x="243091" y="170394"/>
              <a:ext cx="2959564" cy="2183071"/>
            </a:xfrm>
            <a:prstGeom prst="rect">
              <a:avLst/>
            </a:prstGeom>
          </p:spPr>
        </p:pic>
      </p:grpSp>
      <p:sp>
        <p:nvSpPr>
          <p:cNvPr id="65" name="Content Placeholder 2">
            <a:extLst>
              <a:ext uri="{FF2B5EF4-FFF2-40B4-BE49-F238E27FC236}">
                <a16:creationId xmlns:a16="http://schemas.microsoft.com/office/drawing/2014/main" id="{50EF143D-39F0-4906-84B2-D0652180DC44}"/>
              </a:ext>
            </a:extLst>
          </p:cNvPr>
          <p:cNvSpPr txBox="1">
            <a:spLocks/>
          </p:cNvSpPr>
          <p:nvPr/>
        </p:nvSpPr>
        <p:spPr>
          <a:xfrm>
            <a:off x="3997496" y="6528"/>
            <a:ext cx="7623889" cy="812179"/>
          </a:xfrm>
          <a:prstGeom prst="rect">
            <a:avLst/>
          </a:prstGeom>
        </p:spPr>
        <p:txBody>
          <a:bodyPr>
            <a:noAutofit/>
            <a:scene3d>
              <a:camera prst="orthographicFront"/>
              <a:lightRig rig="soft" dir="t">
                <a:rot lat="0" lon="0" rev="15600000"/>
              </a:lightRig>
            </a:scene3d>
            <a:sp3d extrusionH="57150" prstMaterial="softEdge">
              <a:bevelT w="254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3200" b="1" dirty="0">
                <a:ln/>
                <a:solidFill>
                  <a:srgbClr val="002060"/>
                </a:solidFill>
              </a:rPr>
              <a:t>Assessments of the Trainings:</a:t>
            </a:r>
          </a:p>
          <a:p>
            <a:pPr marL="0" indent="0" algn="ctr">
              <a:spcBef>
                <a:spcPts val="0"/>
              </a:spcBef>
              <a:buNone/>
            </a:pPr>
            <a:r>
              <a:rPr lang="en-US" b="1" dirty="0">
                <a:ln/>
                <a:solidFill>
                  <a:srgbClr val="002060"/>
                </a:solidFill>
              </a:rPr>
              <a:t>Positive Feedbacks from </a:t>
            </a:r>
            <a:r>
              <a:rPr lang="en-US" b="1" dirty="0">
                <a:ln/>
                <a:solidFill>
                  <a:srgbClr val="960000"/>
                </a:solidFill>
              </a:rPr>
              <a:t>Participants</a:t>
            </a:r>
            <a:r>
              <a:rPr lang="en-US" b="1" dirty="0">
                <a:ln/>
                <a:solidFill>
                  <a:srgbClr val="C00000"/>
                </a:solidFill>
              </a:rPr>
              <a:t> </a:t>
            </a:r>
            <a:r>
              <a:rPr lang="en-US" b="1" dirty="0">
                <a:ln/>
                <a:solidFill>
                  <a:srgbClr val="002060"/>
                </a:solidFill>
              </a:rPr>
              <a:t>of </a:t>
            </a:r>
            <a:r>
              <a:rPr lang="en-US" b="1" dirty="0">
                <a:ln/>
                <a:solidFill>
                  <a:srgbClr val="960000"/>
                </a:solidFill>
              </a:rPr>
              <a:t>HEIs</a:t>
            </a:r>
            <a:r>
              <a:rPr lang="en-US" b="1" dirty="0">
                <a:ln/>
                <a:solidFill>
                  <a:srgbClr val="002060"/>
                </a:solidFill>
              </a:rPr>
              <a:t> </a:t>
            </a:r>
          </a:p>
        </p:txBody>
      </p:sp>
      <p:sp>
        <p:nvSpPr>
          <p:cNvPr id="5" name="Rectangle 4">
            <a:extLst>
              <a:ext uri="{FF2B5EF4-FFF2-40B4-BE49-F238E27FC236}">
                <a16:creationId xmlns:a16="http://schemas.microsoft.com/office/drawing/2014/main" id="{EDD0DD37-AEEB-45AB-87E9-2F59844F1FA8}"/>
              </a:ext>
            </a:extLst>
          </p:cNvPr>
          <p:cNvSpPr/>
          <p:nvPr/>
        </p:nvSpPr>
        <p:spPr>
          <a:xfrm>
            <a:off x="3055082" y="1066622"/>
            <a:ext cx="8890046" cy="5529719"/>
          </a:xfrm>
          <a:prstGeom prst="rect">
            <a:avLst/>
          </a:prstGeom>
        </p:spPr>
        <p:txBody>
          <a:bodyPr wrap="square">
            <a:spAutoFit/>
          </a:bodyPr>
          <a:lstStyle/>
          <a:p>
            <a:pPr algn="just">
              <a:spcAft>
                <a:spcPts val="400"/>
              </a:spcAft>
            </a:pPr>
            <a:r>
              <a:rPr lang="en-US" sz="1700" i="1" dirty="0"/>
              <a:t>“ It was an honor to Academic Staff of our University to participate in </a:t>
            </a:r>
            <a:r>
              <a:rPr lang="en-US" sz="1700" b="1" i="1" dirty="0"/>
              <a:t>Training</a:t>
            </a:r>
            <a:r>
              <a:rPr lang="en-US" sz="1700" i="1" dirty="0"/>
              <a:t> organized by the </a:t>
            </a:r>
            <a:r>
              <a:rPr lang="en-US" sz="1700" b="1" i="1" dirty="0"/>
              <a:t>trainers of the  SABAUNI's CPD</a:t>
            </a:r>
            <a:r>
              <a:rPr lang="en-US" sz="1700" i="1" dirty="0"/>
              <a:t>. </a:t>
            </a:r>
          </a:p>
          <a:p>
            <a:pPr algn="just">
              <a:spcAft>
                <a:spcPts val="400"/>
              </a:spcAft>
            </a:pPr>
            <a:r>
              <a:rPr lang="en-US" sz="1700" i="1" dirty="0"/>
              <a:t>This Erasmus+ </a:t>
            </a:r>
            <a:r>
              <a:rPr lang="en-US" sz="1700" b="1" i="1" dirty="0"/>
              <a:t>STAR Project training module </a:t>
            </a:r>
            <a:r>
              <a:rPr lang="en-US" sz="1700" i="1" dirty="0"/>
              <a:t>has been created for teachers who want to learn more about managing an effective and up to date classroom that encourages participation and engaged learning using the latest techniques.</a:t>
            </a:r>
          </a:p>
          <a:p>
            <a:pPr algn="just">
              <a:spcAft>
                <a:spcPts val="400"/>
              </a:spcAft>
            </a:pPr>
            <a:r>
              <a:rPr lang="en-US" sz="1700" i="1" dirty="0"/>
              <a:t>Trainers shared their knowledge and experience to help other participants deeply understand the essence of the LCT approach and achieve goals in applying of innovative teaching methods. Through interactive activities, participants learned how to promote a student-</a:t>
            </a:r>
            <a:r>
              <a:rPr lang="en-US" sz="1700" i="1" dirty="0" err="1"/>
              <a:t>centred</a:t>
            </a:r>
            <a:r>
              <a:rPr lang="en-US" sz="1700" i="1" dirty="0"/>
              <a:t> learning environment. “                                                                                            </a:t>
            </a:r>
          </a:p>
          <a:p>
            <a:pPr algn="r">
              <a:spcBef>
                <a:spcPts val="400"/>
              </a:spcBef>
            </a:pPr>
            <a:r>
              <a:rPr lang="en-US" i="1" dirty="0">
                <a:solidFill>
                  <a:srgbClr val="002060"/>
                </a:solidFill>
              </a:rPr>
              <a:t>Dr</a:t>
            </a:r>
            <a:r>
              <a:rPr lang="en-US" sz="1600" i="1" dirty="0">
                <a:solidFill>
                  <a:srgbClr val="002060"/>
                </a:solidFill>
              </a:rPr>
              <a:t>. </a:t>
            </a:r>
            <a:r>
              <a:rPr lang="en-US" sz="1600" b="1" i="1" dirty="0">
                <a:solidFill>
                  <a:srgbClr val="002060"/>
                </a:solidFill>
              </a:rPr>
              <a:t>Maka </a:t>
            </a:r>
            <a:r>
              <a:rPr lang="en-US" sz="1600" b="1" i="1" dirty="0" err="1">
                <a:solidFill>
                  <a:srgbClr val="002060"/>
                </a:solidFill>
              </a:rPr>
              <a:t>Beridze</a:t>
            </a:r>
            <a:r>
              <a:rPr lang="en-US" sz="1600" i="1" dirty="0">
                <a:solidFill>
                  <a:srgbClr val="002060"/>
                </a:solidFill>
              </a:rPr>
              <a:t>,  Rector</a:t>
            </a:r>
          </a:p>
          <a:p>
            <a:pPr algn="r"/>
            <a:r>
              <a:rPr lang="en-US" sz="1600" i="1" dirty="0">
                <a:solidFill>
                  <a:srgbClr val="002060"/>
                </a:solidFill>
              </a:rPr>
              <a:t>LEPL </a:t>
            </a:r>
            <a:r>
              <a:rPr lang="en-US" sz="1600" b="1" i="1" dirty="0" err="1">
                <a:solidFill>
                  <a:srgbClr val="002060"/>
                </a:solidFill>
              </a:rPr>
              <a:t>Samtskhe</a:t>
            </a:r>
            <a:r>
              <a:rPr lang="en-US" sz="1600" b="1" i="1" dirty="0">
                <a:solidFill>
                  <a:srgbClr val="002060"/>
                </a:solidFill>
              </a:rPr>
              <a:t>-Javakheti State University</a:t>
            </a:r>
          </a:p>
          <a:p>
            <a:pPr algn="r"/>
            <a:r>
              <a:rPr lang="en-US" sz="1600" b="1" i="1" dirty="0">
                <a:solidFill>
                  <a:srgbClr val="002060"/>
                </a:solidFill>
              </a:rPr>
              <a:t>  </a:t>
            </a:r>
          </a:p>
          <a:p>
            <a:pPr algn="just">
              <a:spcAft>
                <a:spcPts val="400"/>
              </a:spcAft>
            </a:pPr>
            <a:r>
              <a:rPr lang="en-US" sz="1700" i="1" dirty="0"/>
              <a:t>“ Participants  not only have acquired more knowledge about student-</a:t>
            </a:r>
            <a:r>
              <a:rPr lang="en-US" sz="1700" i="1" dirty="0" err="1"/>
              <a:t>centred</a:t>
            </a:r>
            <a:r>
              <a:rPr lang="en-US" sz="1700" i="1" dirty="0"/>
              <a:t> approaches, but they also are able to take away ideas about practical, innovative solution to apply in their classrooms.</a:t>
            </a:r>
          </a:p>
          <a:p>
            <a:pPr algn="just">
              <a:spcAft>
                <a:spcPts val="400"/>
              </a:spcAft>
            </a:pPr>
            <a:r>
              <a:rPr lang="en-US" sz="1700" i="1" dirty="0"/>
              <a:t>We believe that attending such training will significantly improve the quality of education in HEIs. It will help HEIs to develop the competencies of graduates by deploying a wide range of teaching strategies based on active learning. ”</a:t>
            </a:r>
          </a:p>
          <a:p>
            <a:pPr algn="r">
              <a:spcAft>
                <a:spcPts val="400"/>
              </a:spcAft>
            </a:pPr>
            <a:r>
              <a:rPr lang="en-US" sz="1600" i="1" dirty="0">
                <a:solidFill>
                  <a:srgbClr val="002060"/>
                </a:solidFill>
              </a:rPr>
              <a:t>Dr. </a:t>
            </a:r>
            <a:r>
              <a:rPr lang="en-US" sz="1600" b="1" i="1" dirty="0">
                <a:solidFill>
                  <a:srgbClr val="002060"/>
                </a:solidFill>
              </a:rPr>
              <a:t>Thea </a:t>
            </a:r>
            <a:r>
              <a:rPr lang="en-US" sz="1600" b="1" i="1" dirty="0" err="1">
                <a:solidFill>
                  <a:srgbClr val="002060"/>
                </a:solidFill>
              </a:rPr>
              <a:t>Tatenashvili</a:t>
            </a:r>
            <a:r>
              <a:rPr lang="en-US" sz="1600" i="1" dirty="0">
                <a:solidFill>
                  <a:srgbClr val="002060"/>
                </a:solidFill>
              </a:rPr>
              <a:t>, Senior Specialist of QA Office</a:t>
            </a:r>
          </a:p>
          <a:p>
            <a:pPr algn="r"/>
            <a:r>
              <a:rPr lang="en-US" sz="1600" i="1" dirty="0">
                <a:solidFill>
                  <a:srgbClr val="002060"/>
                </a:solidFill>
              </a:rPr>
              <a:t>LEPL </a:t>
            </a:r>
            <a:r>
              <a:rPr lang="en-US" sz="1600" b="1" i="1" dirty="0" err="1">
                <a:solidFill>
                  <a:srgbClr val="002060"/>
                </a:solidFill>
              </a:rPr>
              <a:t>Samtskhe</a:t>
            </a:r>
            <a:r>
              <a:rPr lang="en-US" sz="1600" b="1" i="1" dirty="0">
                <a:solidFill>
                  <a:srgbClr val="002060"/>
                </a:solidFill>
              </a:rPr>
              <a:t>-Javakheti State University  </a:t>
            </a:r>
          </a:p>
        </p:txBody>
      </p:sp>
    </p:spTree>
    <p:extLst>
      <p:ext uri="{BB962C8B-B14F-4D97-AF65-F5344CB8AC3E}">
        <p14:creationId xmlns:p14="http://schemas.microsoft.com/office/powerpoint/2010/main" val="16527580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F1D06C5E-607B-4A71-89C6-DF1888D364AB}"/>
              </a:ext>
            </a:extLst>
          </p:cNvPr>
          <p:cNvCxnSpPr>
            <a:cxnSpLocks/>
          </p:cNvCxnSpPr>
          <p:nvPr/>
        </p:nvCxnSpPr>
        <p:spPr>
          <a:xfrm>
            <a:off x="-621448" y="6520651"/>
            <a:ext cx="1471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31DBCF1D-B25C-4ABF-B0E5-997D71E88839}"/>
              </a:ext>
            </a:extLst>
          </p:cNvPr>
          <p:cNvSpPr>
            <a:spLocks noGrp="1"/>
          </p:cNvSpPr>
          <p:nvPr>
            <p:ph type="dt" sz="half" idx="10"/>
          </p:nvPr>
        </p:nvSpPr>
        <p:spPr>
          <a:xfrm>
            <a:off x="838200" y="6480177"/>
            <a:ext cx="2743200" cy="365125"/>
          </a:xfrm>
        </p:spPr>
        <p:txBody>
          <a:bodyPr/>
          <a:lstStyle/>
          <a:p>
            <a:fld id="{3D84BBDA-F977-41D7-9E47-F78ACB4E131D}" type="datetime1">
              <a:rPr lang="en-US" smtClean="0"/>
              <a:t>6/5/2019</a:t>
            </a:fld>
            <a:endParaRPr lang="en-US"/>
          </a:p>
        </p:txBody>
      </p:sp>
      <p:sp>
        <p:nvSpPr>
          <p:cNvPr id="3" name="Slide Number Placeholder 2">
            <a:extLst>
              <a:ext uri="{FF2B5EF4-FFF2-40B4-BE49-F238E27FC236}">
                <a16:creationId xmlns:a16="http://schemas.microsoft.com/office/drawing/2014/main" id="{E065AB11-2419-48CF-8BD9-31A9ACF0FED7}"/>
              </a:ext>
            </a:extLst>
          </p:cNvPr>
          <p:cNvSpPr>
            <a:spLocks noGrp="1"/>
          </p:cNvSpPr>
          <p:nvPr>
            <p:ph type="sldNum" sz="quarter" idx="12"/>
          </p:nvPr>
        </p:nvSpPr>
        <p:spPr>
          <a:xfrm>
            <a:off x="8610600" y="6499227"/>
            <a:ext cx="2743200" cy="365125"/>
          </a:xfrm>
        </p:spPr>
        <p:txBody>
          <a:bodyPr/>
          <a:lstStyle/>
          <a:p>
            <a:fld id="{5A8A6D7C-FD2C-475F-A3E7-B88166FD18FF}" type="slidenum">
              <a:rPr lang="en-US" smtClean="0"/>
              <a:t>13</a:t>
            </a:fld>
            <a:endParaRPr lang="en-US"/>
          </a:p>
        </p:txBody>
      </p:sp>
      <p:grpSp>
        <p:nvGrpSpPr>
          <p:cNvPr id="28" name="Group 27">
            <a:extLst>
              <a:ext uri="{FF2B5EF4-FFF2-40B4-BE49-F238E27FC236}">
                <a16:creationId xmlns:a16="http://schemas.microsoft.com/office/drawing/2014/main" id="{89C9E23D-B36B-4E00-86DB-DC3A88F2293E}"/>
              </a:ext>
            </a:extLst>
          </p:cNvPr>
          <p:cNvGrpSpPr/>
          <p:nvPr/>
        </p:nvGrpSpPr>
        <p:grpSpPr>
          <a:xfrm>
            <a:off x="2123299" y="6436800"/>
            <a:ext cx="8145598" cy="421201"/>
            <a:chOff x="1845868" y="48459"/>
            <a:chExt cx="8145598" cy="535206"/>
          </a:xfrm>
        </p:grpSpPr>
        <p:pic>
          <p:nvPicPr>
            <p:cNvPr id="29" name="Picture 2" descr="https://cdn.muni.cz/media/3003324/star-170824-export.png?mode=crop&amp;center=0.5,0.5&amp;rnd=131485001150000000&amp;width=600">
              <a:extLst>
                <a:ext uri="{FF2B5EF4-FFF2-40B4-BE49-F238E27FC236}">
                  <a16:creationId xmlns:a16="http://schemas.microsoft.com/office/drawing/2014/main" id="{D86ACC51-3E23-492C-8E55-B087DA6BE3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45868" y="48459"/>
              <a:ext cx="2097482" cy="5269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s://cdn.muni.cz/media/1960856/logo.jpg?mode=crop&amp;center=0.5,0.5&amp;rnd=131326752070000000&amp;width=278">
              <a:extLst>
                <a:ext uri="{FF2B5EF4-FFF2-40B4-BE49-F238E27FC236}">
                  <a16:creationId xmlns:a16="http://schemas.microsoft.com/office/drawing/2014/main" id="{D4A726A4-A6C4-460E-85C9-AC038A6012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083" y="56755"/>
              <a:ext cx="1998383" cy="52691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9FB7EEE6-8AB3-4031-A170-52B6B71C5602}"/>
                </a:ext>
              </a:extLst>
            </p:cNvPr>
            <p:cNvGrpSpPr/>
            <p:nvPr/>
          </p:nvGrpSpPr>
          <p:grpSpPr>
            <a:xfrm>
              <a:off x="4999500" y="48459"/>
              <a:ext cx="2115673" cy="473158"/>
              <a:chOff x="4708433" y="-633"/>
              <a:chExt cx="3658841" cy="1196105"/>
            </a:xfrm>
          </p:grpSpPr>
          <p:pic>
            <p:nvPicPr>
              <p:cNvPr id="32" name="Picture 31">
                <a:extLst>
                  <a:ext uri="{FF2B5EF4-FFF2-40B4-BE49-F238E27FC236}">
                    <a16:creationId xmlns:a16="http://schemas.microsoft.com/office/drawing/2014/main" id="{0DAD5AC2-45B5-480C-91C1-2B643B33E15D}"/>
                  </a:ext>
                </a:extLst>
              </p:cNvPr>
              <p:cNvPicPr>
                <a:picLocks noChangeAspect="1"/>
              </p:cNvPicPr>
              <p:nvPr/>
            </p:nvPicPr>
            <p:blipFill rotWithShape="1">
              <a:blip r:embed="rId5">
                <a:extLst>
                  <a:ext uri="{28A0092B-C50C-407E-A947-70E740481C1C}">
                    <a14:useLocalDpi xmlns:a14="http://schemas.microsoft.com/office/drawing/2010/main" val="0"/>
                  </a:ext>
                </a:extLst>
              </a:blip>
              <a:srcRect t="21384" r="55000" b="34054"/>
              <a:stretch/>
            </p:blipFill>
            <p:spPr>
              <a:xfrm>
                <a:off x="4708433" y="-633"/>
                <a:ext cx="764641" cy="1174873"/>
              </a:xfrm>
              <a:prstGeom prst="rect">
                <a:avLst/>
              </a:prstGeom>
            </p:spPr>
          </p:pic>
          <p:sp>
            <p:nvSpPr>
              <p:cNvPr id="33" name="TextBox 32">
                <a:extLst>
                  <a:ext uri="{FF2B5EF4-FFF2-40B4-BE49-F238E27FC236}">
                    <a16:creationId xmlns:a16="http://schemas.microsoft.com/office/drawing/2014/main" id="{EDF10B3A-22BE-46F3-A726-A6A4ACCC3D44}"/>
                  </a:ext>
                </a:extLst>
              </p:cNvPr>
              <p:cNvSpPr txBox="1"/>
              <p:nvPr/>
            </p:nvSpPr>
            <p:spPr>
              <a:xfrm>
                <a:off x="5318471" y="20599"/>
                <a:ext cx="3048803" cy="1174873"/>
              </a:xfrm>
              <a:prstGeom prst="rect">
                <a:avLst/>
              </a:prstGeom>
              <a:noFill/>
            </p:spPr>
            <p:txBody>
              <a:bodyPr wrap="square" rtlCol="0">
                <a:spAutoFit/>
              </a:bodyPr>
              <a:lstStyle/>
              <a:p>
                <a:pPr algn="ctr"/>
                <a:r>
                  <a:rPr lang="en-US" sz="1100" b="1" dirty="0" err="1">
                    <a:solidFill>
                      <a:srgbClr val="002060"/>
                    </a:solidFill>
                  </a:rPr>
                  <a:t>Sulkhan</a:t>
                </a:r>
                <a:r>
                  <a:rPr lang="en-US" sz="1100" b="1" dirty="0">
                    <a:solidFill>
                      <a:srgbClr val="002060"/>
                    </a:solidFill>
                  </a:rPr>
                  <a:t>-Saba </a:t>
                </a:r>
                <a:r>
                  <a:rPr lang="en-US" sz="1100" b="1" dirty="0" err="1">
                    <a:solidFill>
                      <a:srgbClr val="002060"/>
                    </a:solidFill>
                  </a:rPr>
                  <a:t>Orbeliani</a:t>
                </a:r>
                <a:r>
                  <a:rPr lang="en-US" sz="1100" b="1" dirty="0">
                    <a:solidFill>
                      <a:srgbClr val="002060"/>
                    </a:solidFill>
                  </a:rPr>
                  <a:t> University</a:t>
                </a:r>
              </a:p>
            </p:txBody>
          </p:sp>
        </p:grpSp>
      </p:grpSp>
      <p:sp>
        <p:nvSpPr>
          <p:cNvPr id="34" name="Content Placeholder 2">
            <a:extLst>
              <a:ext uri="{FF2B5EF4-FFF2-40B4-BE49-F238E27FC236}">
                <a16:creationId xmlns:a16="http://schemas.microsoft.com/office/drawing/2014/main" id="{999D5F35-BF1F-4DD8-91F6-835129F5C031}"/>
              </a:ext>
            </a:extLst>
          </p:cNvPr>
          <p:cNvSpPr txBox="1">
            <a:spLocks/>
          </p:cNvSpPr>
          <p:nvPr/>
        </p:nvSpPr>
        <p:spPr>
          <a:xfrm>
            <a:off x="7697973" y="96456"/>
            <a:ext cx="4271356" cy="2110748"/>
          </a:xfrm>
          <a:prstGeom prst="rect">
            <a:avLst/>
          </a:prstGeom>
        </p:spPr>
        <p:txBody>
          <a:bodyPr>
            <a:noAutofit/>
            <a:scene3d>
              <a:camera prst="orthographicFront"/>
              <a:lightRig rig="soft" dir="t">
                <a:rot lat="0" lon="0" rev="15600000"/>
              </a:lightRig>
            </a:scene3d>
            <a:sp3d extrusionH="57150" prstMaterial="softEdge">
              <a:bevelT w="254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ln/>
                <a:solidFill>
                  <a:srgbClr val="002060"/>
                </a:solidFill>
              </a:rPr>
              <a:t>Assessments of the Trainings: </a:t>
            </a:r>
          </a:p>
          <a:p>
            <a:pPr marL="0" indent="0" algn="ctr">
              <a:buFont typeface="Arial" panose="020B0604020202020204" pitchFamily="34" charset="0"/>
              <a:buNone/>
            </a:pPr>
            <a:r>
              <a:rPr lang="en-US" sz="3200" b="1" dirty="0">
                <a:ln/>
                <a:solidFill>
                  <a:srgbClr val="002060"/>
                </a:solidFill>
              </a:rPr>
              <a:t>Positive Feedbacks from SABAUNI </a:t>
            </a:r>
            <a:r>
              <a:rPr lang="en-US" sz="3200" b="1" dirty="0">
                <a:ln/>
                <a:solidFill>
                  <a:srgbClr val="C00000"/>
                </a:solidFill>
              </a:rPr>
              <a:t>Participants</a:t>
            </a:r>
          </a:p>
        </p:txBody>
      </p:sp>
      <p:sp>
        <p:nvSpPr>
          <p:cNvPr id="38" name="Content Placeholder 2">
            <a:extLst>
              <a:ext uri="{FF2B5EF4-FFF2-40B4-BE49-F238E27FC236}">
                <a16:creationId xmlns:a16="http://schemas.microsoft.com/office/drawing/2014/main" id="{DCFBC120-4E33-41D4-95DB-21442BF446A9}"/>
              </a:ext>
            </a:extLst>
          </p:cNvPr>
          <p:cNvSpPr txBox="1">
            <a:spLocks/>
          </p:cNvSpPr>
          <p:nvPr/>
        </p:nvSpPr>
        <p:spPr>
          <a:xfrm>
            <a:off x="69687" y="55440"/>
            <a:ext cx="7628285" cy="65580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400" dirty="0">
                <a:solidFill>
                  <a:srgbClr val="0070C0"/>
                </a:solidFill>
              </a:rPr>
              <a:t>1</a:t>
            </a:r>
            <a:r>
              <a:rPr lang="en-US" sz="1400" b="1" dirty="0">
                <a:solidFill>
                  <a:srgbClr val="0070C0"/>
                </a:solidFill>
              </a:rPr>
              <a:t>. What was new for me from the training?</a:t>
            </a:r>
          </a:p>
          <a:p>
            <a:pPr lvl="1">
              <a:spcBef>
                <a:spcPts val="0"/>
              </a:spcBef>
            </a:pPr>
            <a:r>
              <a:rPr lang="en-US" sz="1400" i="1" dirty="0"/>
              <a:t>I got more information about the LCT methods</a:t>
            </a:r>
          </a:p>
          <a:p>
            <a:pPr lvl="1">
              <a:spcBef>
                <a:spcPts val="0"/>
              </a:spcBef>
            </a:pPr>
            <a:r>
              <a:rPr lang="en-US" sz="1400" i="1" dirty="0"/>
              <a:t>I received more information about the differences and similarities between some methods (PBL and TBL)</a:t>
            </a:r>
          </a:p>
          <a:p>
            <a:pPr lvl="1">
              <a:spcBef>
                <a:spcPts val="0"/>
              </a:spcBef>
            </a:pPr>
            <a:r>
              <a:rPr lang="en-US" sz="1400" i="1" dirty="0"/>
              <a:t>I learnt what kind of benchmark is priority during the PBL</a:t>
            </a:r>
          </a:p>
          <a:p>
            <a:pPr lvl="1">
              <a:spcBef>
                <a:spcPts val="0"/>
              </a:spcBef>
            </a:pPr>
            <a:r>
              <a:rPr lang="en-US" sz="1400" i="1" dirty="0"/>
              <a:t>The comparative analyzes between the new approaches, with interesting examples</a:t>
            </a:r>
          </a:p>
          <a:p>
            <a:pPr marL="0" indent="0">
              <a:spcBef>
                <a:spcPts val="0"/>
              </a:spcBef>
              <a:buNone/>
            </a:pPr>
            <a:r>
              <a:rPr lang="en-US" sz="1400" b="1" dirty="0">
                <a:solidFill>
                  <a:srgbClr val="0070C0"/>
                </a:solidFill>
              </a:rPr>
              <a:t>2. What is more interesting for you and what kind of methods will you use in  your practice?</a:t>
            </a:r>
          </a:p>
          <a:p>
            <a:pPr lvl="1">
              <a:spcBef>
                <a:spcPts val="0"/>
              </a:spcBef>
            </a:pPr>
            <a:r>
              <a:rPr lang="en-US" sz="1400" i="1" dirty="0"/>
              <a:t>I will use the scaffolding approach more intensively in my practice</a:t>
            </a:r>
          </a:p>
          <a:p>
            <a:pPr lvl="1">
              <a:spcBef>
                <a:spcPts val="0"/>
              </a:spcBef>
            </a:pPr>
            <a:r>
              <a:rPr lang="en-US" sz="1400" i="1" dirty="0"/>
              <a:t>I will spend more time in usage practical exercises </a:t>
            </a:r>
          </a:p>
          <a:p>
            <a:pPr lvl="1">
              <a:spcBef>
                <a:spcPts val="0"/>
              </a:spcBef>
            </a:pPr>
            <a:r>
              <a:rPr lang="en-US" sz="1400" i="1" dirty="0"/>
              <a:t>PBL and TBL</a:t>
            </a:r>
          </a:p>
          <a:p>
            <a:pPr lvl="1">
              <a:spcBef>
                <a:spcPts val="0"/>
              </a:spcBef>
            </a:pPr>
            <a:r>
              <a:rPr lang="en-US" sz="1400" i="1" dirty="0"/>
              <a:t>Discovery learning</a:t>
            </a:r>
          </a:p>
          <a:p>
            <a:pPr lvl="1">
              <a:spcBef>
                <a:spcPts val="0"/>
              </a:spcBef>
            </a:pPr>
            <a:r>
              <a:rPr lang="en-US" sz="1400" i="1" dirty="0"/>
              <a:t>It would be interesting to use PBL in the groups, as I use it in individual teaching</a:t>
            </a:r>
          </a:p>
          <a:p>
            <a:pPr lvl="1">
              <a:spcBef>
                <a:spcPts val="0"/>
              </a:spcBef>
            </a:pPr>
            <a:r>
              <a:rPr lang="en-US" sz="1400" i="1" dirty="0"/>
              <a:t>I will pay more attention on PBL</a:t>
            </a:r>
          </a:p>
          <a:p>
            <a:pPr lvl="1">
              <a:spcBef>
                <a:spcPts val="0"/>
              </a:spcBef>
            </a:pPr>
            <a:r>
              <a:rPr lang="en-US" sz="1400" i="1" dirty="0"/>
              <a:t>I will use all the gained knowledge in my practice in order to improve the quality</a:t>
            </a:r>
          </a:p>
          <a:p>
            <a:pPr marL="0" indent="0">
              <a:spcBef>
                <a:spcPts val="0"/>
              </a:spcBef>
              <a:buNone/>
            </a:pPr>
            <a:r>
              <a:rPr lang="en-US" sz="1400" b="1" dirty="0">
                <a:solidFill>
                  <a:srgbClr val="0070C0"/>
                </a:solidFill>
              </a:rPr>
              <a:t>3. What I have to change in my teaching in order to become it more learner centered</a:t>
            </a:r>
          </a:p>
          <a:p>
            <a:pPr lvl="1">
              <a:spcBef>
                <a:spcPts val="0"/>
              </a:spcBef>
            </a:pPr>
            <a:r>
              <a:rPr lang="en-US" sz="1400" i="1" dirty="0"/>
              <a:t>More practical exercises </a:t>
            </a:r>
          </a:p>
          <a:p>
            <a:pPr lvl="1">
              <a:spcBef>
                <a:spcPts val="0"/>
              </a:spcBef>
            </a:pPr>
            <a:r>
              <a:rPr lang="en-US" sz="1400" i="1" dirty="0"/>
              <a:t>More case study approaches</a:t>
            </a:r>
          </a:p>
          <a:p>
            <a:pPr lvl="1">
              <a:spcBef>
                <a:spcPts val="0"/>
              </a:spcBef>
            </a:pPr>
            <a:r>
              <a:rPr lang="en-US" sz="1400" i="1" dirty="0"/>
              <a:t>More usage of case study methods</a:t>
            </a:r>
          </a:p>
          <a:p>
            <a:pPr lvl="1">
              <a:spcBef>
                <a:spcPts val="0"/>
              </a:spcBef>
            </a:pPr>
            <a:r>
              <a:rPr lang="en-US" sz="1400" i="1" dirty="0"/>
              <a:t>Usage of more Combined approaches in the practice</a:t>
            </a:r>
          </a:p>
          <a:p>
            <a:pPr lvl="1">
              <a:spcBef>
                <a:spcPts val="0"/>
              </a:spcBef>
            </a:pPr>
            <a:r>
              <a:rPr lang="en-US" sz="1400" i="1" dirty="0"/>
              <a:t>More cases from the daily life as an examples </a:t>
            </a:r>
          </a:p>
          <a:p>
            <a:pPr lvl="1">
              <a:spcBef>
                <a:spcPts val="0"/>
              </a:spcBef>
            </a:pPr>
            <a:r>
              <a:rPr lang="en-US" sz="1400" i="1" dirty="0"/>
              <a:t>I have to be more passive and student have to become more active in the teaching process.</a:t>
            </a:r>
          </a:p>
          <a:p>
            <a:pPr marL="0" indent="0">
              <a:spcBef>
                <a:spcPts val="0"/>
              </a:spcBef>
              <a:buNone/>
            </a:pPr>
            <a:r>
              <a:rPr lang="en-US" sz="1400" b="1" dirty="0">
                <a:solidFill>
                  <a:srgbClr val="0070C0"/>
                </a:solidFill>
              </a:rPr>
              <a:t>4. In my opinion, what is the main challenge to implement LCT in teaching process</a:t>
            </a:r>
          </a:p>
          <a:p>
            <a:pPr lvl="1">
              <a:spcBef>
                <a:spcPts val="0"/>
              </a:spcBef>
            </a:pPr>
            <a:r>
              <a:rPr lang="en-US" sz="1400" i="1" dirty="0"/>
              <a:t>less motivation of the students to learn something new, to be involved in the teaching process more actively; </a:t>
            </a:r>
          </a:p>
          <a:p>
            <a:pPr lvl="1">
              <a:spcBef>
                <a:spcPts val="0"/>
              </a:spcBef>
            </a:pPr>
            <a:r>
              <a:rPr lang="en-US" sz="1400" i="1" dirty="0"/>
              <a:t>To move from traditional methods to the LCT</a:t>
            </a:r>
          </a:p>
          <a:p>
            <a:pPr lvl="1">
              <a:spcBef>
                <a:spcPts val="0"/>
              </a:spcBef>
            </a:pPr>
            <a:r>
              <a:rPr lang="en-US" sz="1400" i="1" dirty="0"/>
              <a:t>It is very hardworking for the professor to prepare materials and conduct the class wit LCT</a:t>
            </a:r>
          </a:p>
          <a:p>
            <a:pPr marL="0" indent="0">
              <a:spcBef>
                <a:spcPts val="0"/>
              </a:spcBef>
              <a:buNone/>
            </a:pPr>
            <a:r>
              <a:rPr lang="en-US" sz="1400" b="1" dirty="0">
                <a:solidFill>
                  <a:srgbClr val="0070C0"/>
                </a:solidFill>
              </a:rPr>
              <a:t>5. What kind of training/workshop would you like to attend in the future</a:t>
            </a:r>
          </a:p>
          <a:p>
            <a:pPr lvl="1">
              <a:spcBef>
                <a:spcPts val="0"/>
              </a:spcBef>
            </a:pPr>
            <a:r>
              <a:rPr lang="en-US" sz="1400" i="1" dirty="0"/>
              <a:t>About assessment</a:t>
            </a:r>
          </a:p>
          <a:p>
            <a:pPr lvl="1">
              <a:spcBef>
                <a:spcPts val="0"/>
              </a:spcBef>
            </a:pPr>
            <a:r>
              <a:rPr lang="en-US" sz="1400" i="1" dirty="0"/>
              <a:t>Discovery learning (especially for the PhD teaching)</a:t>
            </a:r>
          </a:p>
          <a:p>
            <a:pPr lvl="1">
              <a:spcBef>
                <a:spcPts val="0"/>
              </a:spcBef>
            </a:pPr>
            <a:r>
              <a:rPr lang="en-US" sz="1400" i="1" dirty="0"/>
              <a:t>Learning contract</a:t>
            </a:r>
          </a:p>
          <a:p>
            <a:pPr lvl="1">
              <a:spcBef>
                <a:spcPts val="0"/>
              </a:spcBef>
            </a:pPr>
            <a:r>
              <a:rPr lang="en-US" sz="1400" i="1" dirty="0"/>
              <a:t>More information in Case study </a:t>
            </a:r>
          </a:p>
          <a:p>
            <a:pPr lvl="1">
              <a:spcBef>
                <a:spcPts val="0"/>
              </a:spcBef>
            </a:pPr>
            <a:r>
              <a:rPr lang="en-US" sz="1400" i="1" dirty="0"/>
              <a:t>The learning outcomes and the ways how to reach these outcomes</a:t>
            </a:r>
          </a:p>
          <a:p>
            <a:pPr lvl="1">
              <a:spcBef>
                <a:spcPts val="0"/>
              </a:spcBef>
            </a:pPr>
            <a:r>
              <a:rPr lang="en-US" sz="1400" i="1" dirty="0"/>
              <a:t>How to push the student to be involved in the teaching process and increase their motivation </a:t>
            </a:r>
          </a:p>
        </p:txBody>
      </p:sp>
      <p:pic>
        <p:nvPicPr>
          <p:cNvPr id="39" name="Picture 38">
            <a:extLst>
              <a:ext uri="{FF2B5EF4-FFF2-40B4-BE49-F238E27FC236}">
                <a16:creationId xmlns:a16="http://schemas.microsoft.com/office/drawing/2014/main" id="{F2BF9180-0C7C-467A-AD9D-5A75E504BB4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6157"/>
          <a:stretch/>
        </p:blipFill>
        <p:spPr>
          <a:xfrm>
            <a:off x="7772404" y="2273780"/>
            <a:ext cx="4271356" cy="3395486"/>
          </a:xfrm>
          <a:prstGeom prst="rect">
            <a:avLst/>
          </a:prstGeom>
        </p:spPr>
      </p:pic>
    </p:spTree>
    <p:extLst>
      <p:ext uri="{BB962C8B-B14F-4D97-AF65-F5344CB8AC3E}">
        <p14:creationId xmlns:p14="http://schemas.microsoft.com/office/powerpoint/2010/main" val="26103703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F1D06C5E-607B-4A71-89C6-DF1888D364AB}"/>
              </a:ext>
            </a:extLst>
          </p:cNvPr>
          <p:cNvCxnSpPr>
            <a:cxnSpLocks/>
          </p:cNvCxnSpPr>
          <p:nvPr/>
        </p:nvCxnSpPr>
        <p:spPr>
          <a:xfrm>
            <a:off x="-621448" y="6520651"/>
            <a:ext cx="1471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AC276E37-25C5-4231-BCB1-E2AE333E7F38}"/>
              </a:ext>
            </a:extLst>
          </p:cNvPr>
          <p:cNvSpPr>
            <a:spLocks noGrp="1"/>
          </p:cNvSpPr>
          <p:nvPr>
            <p:ph type="dt" sz="half" idx="10"/>
          </p:nvPr>
        </p:nvSpPr>
        <p:spPr>
          <a:xfrm>
            <a:off x="838200" y="6489702"/>
            <a:ext cx="2743200" cy="365125"/>
          </a:xfrm>
        </p:spPr>
        <p:txBody>
          <a:bodyPr/>
          <a:lstStyle/>
          <a:p>
            <a:fld id="{73BDF399-9CD0-4AB2-A859-98CCEFD857B0}" type="datetime1">
              <a:rPr lang="en-US" smtClean="0"/>
              <a:t>6/5/2019</a:t>
            </a:fld>
            <a:endParaRPr lang="en-US"/>
          </a:p>
        </p:txBody>
      </p:sp>
      <p:sp>
        <p:nvSpPr>
          <p:cNvPr id="3" name="Slide Number Placeholder 2">
            <a:extLst>
              <a:ext uri="{FF2B5EF4-FFF2-40B4-BE49-F238E27FC236}">
                <a16:creationId xmlns:a16="http://schemas.microsoft.com/office/drawing/2014/main" id="{AEA989DD-B92B-4CFE-8FBE-E4D40C63A29B}"/>
              </a:ext>
            </a:extLst>
          </p:cNvPr>
          <p:cNvSpPr>
            <a:spLocks noGrp="1"/>
          </p:cNvSpPr>
          <p:nvPr>
            <p:ph type="sldNum" sz="quarter" idx="12"/>
          </p:nvPr>
        </p:nvSpPr>
        <p:spPr>
          <a:xfrm>
            <a:off x="8610600" y="6508752"/>
            <a:ext cx="2743200" cy="365125"/>
          </a:xfrm>
        </p:spPr>
        <p:txBody>
          <a:bodyPr/>
          <a:lstStyle/>
          <a:p>
            <a:fld id="{5A8A6D7C-FD2C-475F-A3E7-B88166FD18FF}" type="slidenum">
              <a:rPr lang="en-US" smtClean="0"/>
              <a:t>14</a:t>
            </a:fld>
            <a:endParaRPr lang="en-US" dirty="0"/>
          </a:p>
        </p:txBody>
      </p:sp>
      <p:grpSp>
        <p:nvGrpSpPr>
          <p:cNvPr id="28" name="Group 27">
            <a:extLst>
              <a:ext uri="{FF2B5EF4-FFF2-40B4-BE49-F238E27FC236}">
                <a16:creationId xmlns:a16="http://schemas.microsoft.com/office/drawing/2014/main" id="{B31E6420-9E3C-48CA-A528-818956B2828B}"/>
              </a:ext>
            </a:extLst>
          </p:cNvPr>
          <p:cNvGrpSpPr/>
          <p:nvPr/>
        </p:nvGrpSpPr>
        <p:grpSpPr>
          <a:xfrm>
            <a:off x="2123299" y="6436800"/>
            <a:ext cx="8145598" cy="421201"/>
            <a:chOff x="1845868" y="48459"/>
            <a:chExt cx="8145598" cy="535206"/>
          </a:xfrm>
        </p:grpSpPr>
        <p:pic>
          <p:nvPicPr>
            <p:cNvPr id="29" name="Picture 2" descr="https://cdn.muni.cz/media/3003324/star-170824-export.png?mode=crop&amp;center=0.5,0.5&amp;rnd=131485001150000000&amp;width=600">
              <a:extLst>
                <a:ext uri="{FF2B5EF4-FFF2-40B4-BE49-F238E27FC236}">
                  <a16:creationId xmlns:a16="http://schemas.microsoft.com/office/drawing/2014/main" id="{2BB473B5-DAC9-45ED-97B4-E627EDA2181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45868" y="48459"/>
              <a:ext cx="2097482" cy="5269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s://cdn.muni.cz/media/1960856/logo.jpg?mode=crop&amp;center=0.5,0.5&amp;rnd=131326752070000000&amp;width=278">
              <a:extLst>
                <a:ext uri="{FF2B5EF4-FFF2-40B4-BE49-F238E27FC236}">
                  <a16:creationId xmlns:a16="http://schemas.microsoft.com/office/drawing/2014/main" id="{52B1FFE3-6C26-4C3F-9B06-A83AF9BCF3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083" y="56755"/>
              <a:ext cx="1998383" cy="52691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C2FC58D1-C88B-428F-A6AD-079A955A900D}"/>
                </a:ext>
              </a:extLst>
            </p:cNvPr>
            <p:cNvGrpSpPr/>
            <p:nvPr/>
          </p:nvGrpSpPr>
          <p:grpSpPr>
            <a:xfrm>
              <a:off x="4999500" y="48459"/>
              <a:ext cx="2115673" cy="473158"/>
              <a:chOff x="4708433" y="-633"/>
              <a:chExt cx="3658841" cy="1196105"/>
            </a:xfrm>
          </p:grpSpPr>
          <p:pic>
            <p:nvPicPr>
              <p:cNvPr id="32" name="Picture 31">
                <a:extLst>
                  <a:ext uri="{FF2B5EF4-FFF2-40B4-BE49-F238E27FC236}">
                    <a16:creationId xmlns:a16="http://schemas.microsoft.com/office/drawing/2014/main" id="{95371974-5007-4A5C-8EB3-83D006A4CF4C}"/>
                  </a:ext>
                </a:extLst>
              </p:cNvPr>
              <p:cNvPicPr>
                <a:picLocks noChangeAspect="1"/>
              </p:cNvPicPr>
              <p:nvPr/>
            </p:nvPicPr>
            <p:blipFill rotWithShape="1">
              <a:blip r:embed="rId5">
                <a:extLst>
                  <a:ext uri="{28A0092B-C50C-407E-A947-70E740481C1C}">
                    <a14:useLocalDpi xmlns:a14="http://schemas.microsoft.com/office/drawing/2010/main" val="0"/>
                  </a:ext>
                </a:extLst>
              </a:blip>
              <a:srcRect t="21384" r="55000" b="34054"/>
              <a:stretch/>
            </p:blipFill>
            <p:spPr>
              <a:xfrm>
                <a:off x="4708433" y="-633"/>
                <a:ext cx="764641" cy="1174873"/>
              </a:xfrm>
              <a:prstGeom prst="rect">
                <a:avLst/>
              </a:prstGeom>
            </p:spPr>
          </p:pic>
          <p:sp>
            <p:nvSpPr>
              <p:cNvPr id="33" name="TextBox 32">
                <a:extLst>
                  <a:ext uri="{FF2B5EF4-FFF2-40B4-BE49-F238E27FC236}">
                    <a16:creationId xmlns:a16="http://schemas.microsoft.com/office/drawing/2014/main" id="{D706EABA-0A1E-4B46-95BD-9F3AF1CFF090}"/>
                  </a:ext>
                </a:extLst>
              </p:cNvPr>
              <p:cNvSpPr txBox="1"/>
              <p:nvPr/>
            </p:nvSpPr>
            <p:spPr>
              <a:xfrm>
                <a:off x="5318471" y="20599"/>
                <a:ext cx="3048803" cy="1174873"/>
              </a:xfrm>
              <a:prstGeom prst="rect">
                <a:avLst/>
              </a:prstGeom>
              <a:noFill/>
            </p:spPr>
            <p:txBody>
              <a:bodyPr wrap="square" rtlCol="0">
                <a:spAutoFit/>
              </a:bodyPr>
              <a:lstStyle/>
              <a:p>
                <a:pPr algn="ctr"/>
                <a:r>
                  <a:rPr lang="en-US" sz="1100" b="1" dirty="0" err="1">
                    <a:solidFill>
                      <a:srgbClr val="002060"/>
                    </a:solidFill>
                  </a:rPr>
                  <a:t>Sulkhan</a:t>
                </a:r>
                <a:r>
                  <a:rPr lang="en-US" sz="1100" b="1" dirty="0">
                    <a:solidFill>
                      <a:srgbClr val="002060"/>
                    </a:solidFill>
                  </a:rPr>
                  <a:t>-Saba </a:t>
                </a:r>
                <a:r>
                  <a:rPr lang="en-US" sz="1100" b="1" dirty="0" err="1">
                    <a:solidFill>
                      <a:srgbClr val="002060"/>
                    </a:solidFill>
                  </a:rPr>
                  <a:t>Orbeliani</a:t>
                </a:r>
                <a:r>
                  <a:rPr lang="en-US" sz="1100" b="1" dirty="0">
                    <a:solidFill>
                      <a:srgbClr val="002060"/>
                    </a:solidFill>
                  </a:rPr>
                  <a:t> University</a:t>
                </a:r>
              </a:p>
            </p:txBody>
          </p:sp>
        </p:grpSp>
      </p:grpSp>
      <p:sp>
        <p:nvSpPr>
          <p:cNvPr id="34" name="Content Placeholder 2">
            <a:extLst>
              <a:ext uri="{FF2B5EF4-FFF2-40B4-BE49-F238E27FC236}">
                <a16:creationId xmlns:a16="http://schemas.microsoft.com/office/drawing/2014/main" id="{32853DCE-4432-4DD0-905C-322D319B18C7}"/>
              </a:ext>
            </a:extLst>
          </p:cNvPr>
          <p:cNvSpPr txBox="1">
            <a:spLocks/>
          </p:cNvSpPr>
          <p:nvPr/>
        </p:nvSpPr>
        <p:spPr>
          <a:xfrm>
            <a:off x="382772" y="19561"/>
            <a:ext cx="11586556" cy="448268"/>
          </a:xfrm>
          <a:prstGeom prst="rect">
            <a:avLst/>
          </a:prstGeom>
        </p:spPr>
        <p:txBody>
          <a:bodyPr>
            <a:noAutofit/>
            <a:scene3d>
              <a:camera prst="orthographicFront"/>
              <a:lightRig rig="soft" dir="t">
                <a:rot lat="0" lon="0" rev="15600000"/>
              </a:lightRig>
            </a:scene3d>
            <a:sp3d extrusionH="57150" prstMaterial="softEdge">
              <a:bevelT w="254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ln/>
                <a:solidFill>
                  <a:srgbClr val="002060"/>
                </a:solidFill>
              </a:rPr>
              <a:t>Assessments of the Trainings: Positive Feedback from </a:t>
            </a:r>
            <a:r>
              <a:rPr lang="en-US" sz="3200" b="1" dirty="0">
                <a:ln/>
                <a:solidFill>
                  <a:srgbClr val="C00000"/>
                </a:solidFill>
              </a:rPr>
              <a:t>Students</a:t>
            </a:r>
          </a:p>
        </p:txBody>
      </p:sp>
      <p:grpSp>
        <p:nvGrpSpPr>
          <p:cNvPr id="4" name="Group 3">
            <a:extLst>
              <a:ext uri="{FF2B5EF4-FFF2-40B4-BE49-F238E27FC236}">
                <a16:creationId xmlns:a16="http://schemas.microsoft.com/office/drawing/2014/main" id="{41482368-F811-4FEF-B3E4-7A7B0B9AC783}"/>
              </a:ext>
            </a:extLst>
          </p:cNvPr>
          <p:cNvGrpSpPr/>
          <p:nvPr/>
        </p:nvGrpSpPr>
        <p:grpSpPr>
          <a:xfrm>
            <a:off x="139736" y="1180215"/>
            <a:ext cx="5547439" cy="5103628"/>
            <a:chOff x="764835" y="897347"/>
            <a:chExt cx="5547439" cy="4397479"/>
          </a:xfrm>
          <a:scene3d>
            <a:camera prst="perspectiveRight"/>
            <a:lightRig rig="threePt" dir="t"/>
          </a:scene3d>
        </p:grpSpPr>
        <p:pic>
          <p:nvPicPr>
            <p:cNvPr id="36" name="Picture 35" descr="A group of people in a room&#10;&#10;Description automatically generated">
              <a:extLst>
                <a:ext uri="{FF2B5EF4-FFF2-40B4-BE49-F238E27FC236}">
                  <a16:creationId xmlns:a16="http://schemas.microsoft.com/office/drawing/2014/main" id="{DA72EA81-98E1-4756-98A8-6BD7995F88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581400" y="897347"/>
              <a:ext cx="2730874" cy="2145358"/>
            </a:xfrm>
            <a:prstGeom prst="rect">
              <a:avLst/>
            </a:prstGeom>
            <a:ln>
              <a:noFill/>
            </a:ln>
            <a:effectLst>
              <a:outerShdw blurRad="292100" dist="139700" dir="2700000" algn="tl" rotWithShape="0">
                <a:srgbClr val="333333">
                  <a:alpha val="65000"/>
                </a:srgbClr>
              </a:outerShdw>
            </a:effectLst>
          </p:spPr>
        </p:pic>
        <p:pic>
          <p:nvPicPr>
            <p:cNvPr id="37" name="Picture 36" descr="A group of people standing in a room&#10;&#10;Description automatically generated">
              <a:extLst>
                <a:ext uri="{FF2B5EF4-FFF2-40B4-BE49-F238E27FC236}">
                  <a16:creationId xmlns:a16="http://schemas.microsoft.com/office/drawing/2014/main" id="{C5486151-2D64-4791-A2C4-8397A8D1B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35" y="897347"/>
              <a:ext cx="2731541" cy="2145358"/>
            </a:xfrm>
            <a:prstGeom prst="rect">
              <a:avLst/>
            </a:prstGeom>
            <a:ln>
              <a:noFill/>
            </a:ln>
            <a:effectLst>
              <a:outerShdw blurRad="292100" dist="139700" dir="2700000" algn="tl" rotWithShape="0">
                <a:srgbClr val="333333">
                  <a:alpha val="65000"/>
                </a:srgbClr>
              </a:outerShdw>
            </a:effectLst>
          </p:spPr>
        </p:pic>
        <p:pic>
          <p:nvPicPr>
            <p:cNvPr id="38" name="Picture 2" descr="http://sabauni.edu.ge/media/k2/galleries/101/18359086_1526920700672394_128574200777784531_o.jpg">
              <a:extLst>
                <a:ext uri="{FF2B5EF4-FFF2-40B4-BE49-F238E27FC236}">
                  <a16:creationId xmlns:a16="http://schemas.microsoft.com/office/drawing/2014/main" id="{E0CD5F6F-B76A-4505-AEA0-EDAAFEBBEDC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772" t="9377" r="2839" b="9379"/>
            <a:stretch/>
          </p:blipFill>
          <p:spPr bwMode="auto">
            <a:xfrm flipH="1">
              <a:off x="3581400" y="3149469"/>
              <a:ext cx="2730253" cy="21453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9" name="Picture 38" descr="A group of people sitting at a table&#10;&#10;Description automatically generated">
              <a:extLst>
                <a:ext uri="{FF2B5EF4-FFF2-40B4-BE49-F238E27FC236}">
                  <a16:creationId xmlns:a16="http://schemas.microsoft.com/office/drawing/2014/main" id="{E67E974D-A0A6-43B8-841D-F8EB9F8BDD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4835" y="3142859"/>
              <a:ext cx="2730253" cy="2144870"/>
            </a:xfrm>
            <a:prstGeom prst="rect">
              <a:avLst/>
            </a:prstGeom>
            <a:ln>
              <a:noFill/>
            </a:ln>
            <a:effectLst>
              <a:outerShdw blurRad="292100" dist="139700" dir="2700000" algn="tl" rotWithShape="0">
                <a:srgbClr val="333333">
                  <a:alpha val="65000"/>
                </a:srgbClr>
              </a:outerShdw>
            </a:effectLst>
          </p:spPr>
        </p:pic>
      </p:grpSp>
      <p:sp>
        <p:nvSpPr>
          <p:cNvPr id="40" name="Rectangle 39">
            <a:extLst>
              <a:ext uri="{FF2B5EF4-FFF2-40B4-BE49-F238E27FC236}">
                <a16:creationId xmlns:a16="http://schemas.microsoft.com/office/drawing/2014/main" id="{B01769F4-EE99-4285-8678-394A369BCA45}"/>
              </a:ext>
            </a:extLst>
          </p:cNvPr>
          <p:cNvSpPr/>
          <p:nvPr/>
        </p:nvSpPr>
        <p:spPr>
          <a:xfrm>
            <a:off x="5215007" y="570258"/>
            <a:ext cx="6766560" cy="5247590"/>
          </a:xfrm>
          <a:prstGeom prst="rect">
            <a:avLst/>
          </a:prstGeom>
        </p:spPr>
        <p:txBody>
          <a:bodyPr wrap="square">
            <a:spAutoFit/>
          </a:bodyPr>
          <a:lstStyle/>
          <a:p>
            <a:pPr algn="ctr"/>
            <a:r>
              <a:rPr lang="en-US" altLang="en-US" sz="2000" b="1" dirty="0">
                <a:solidFill>
                  <a:srgbClr val="0070C0"/>
                </a:solidFill>
              </a:rPr>
              <a:t>Interviews show that </a:t>
            </a:r>
            <a:r>
              <a:rPr lang="en-US" altLang="en-US" sz="2000" b="1" dirty="0">
                <a:solidFill>
                  <a:srgbClr val="C00000"/>
                </a:solidFill>
              </a:rPr>
              <a:t>practical implementation </a:t>
            </a:r>
            <a:r>
              <a:rPr lang="en-US" altLang="en-US" sz="2000" b="1" dirty="0">
                <a:solidFill>
                  <a:srgbClr val="0070C0"/>
                </a:solidFill>
              </a:rPr>
              <a:t>of </a:t>
            </a:r>
            <a:r>
              <a:rPr lang="en-US" altLang="en-US" sz="2000" b="1" dirty="0">
                <a:solidFill>
                  <a:srgbClr val="C00000"/>
                </a:solidFill>
              </a:rPr>
              <a:t>LCT methods </a:t>
            </a:r>
            <a:r>
              <a:rPr lang="en-US" altLang="en-US" sz="2000" b="1" dirty="0">
                <a:solidFill>
                  <a:srgbClr val="0070C0"/>
                </a:solidFill>
              </a:rPr>
              <a:t>lead to:</a:t>
            </a:r>
          </a:p>
          <a:p>
            <a:pPr marL="742950" lvl="1" indent="-285750">
              <a:buFont typeface="Wingdings" panose="05000000000000000000" pitchFamily="2" charset="2"/>
              <a:buChar char="v"/>
            </a:pPr>
            <a:r>
              <a:rPr lang="en-US" altLang="en-US" i="1" dirty="0"/>
              <a:t>Increased student engagement with the content</a:t>
            </a:r>
          </a:p>
          <a:p>
            <a:pPr marL="742950" lvl="1" indent="-285750">
              <a:buFont typeface="Wingdings" panose="05000000000000000000" pitchFamily="2" charset="2"/>
              <a:buChar char="v"/>
            </a:pPr>
            <a:r>
              <a:rPr lang="en-US" altLang="en-US" i="1" dirty="0"/>
              <a:t>Deep learning</a:t>
            </a:r>
          </a:p>
          <a:p>
            <a:pPr marL="742950" lvl="1" indent="-285750">
              <a:buFont typeface="Wingdings" panose="05000000000000000000" pitchFamily="2" charset="2"/>
              <a:buChar char="v"/>
            </a:pPr>
            <a:r>
              <a:rPr lang="en-US" altLang="en-US" i="1" dirty="0"/>
              <a:t>Long term retention</a:t>
            </a:r>
          </a:p>
          <a:p>
            <a:pPr marL="742950" lvl="1" indent="-285750">
              <a:buFont typeface="Wingdings" panose="05000000000000000000" pitchFamily="2" charset="2"/>
              <a:buChar char="v"/>
            </a:pPr>
            <a:r>
              <a:rPr lang="en-US" altLang="en-US" i="1" dirty="0"/>
              <a:t>Acquisition of critical thinking or creative problem-solving skills</a:t>
            </a:r>
          </a:p>
          <a:p>
            <a:pPr marL="742950" lvl="1" indent="-285750">
              <a:buFont typeface="Wingdings" panose="05000000000000000000" pitchFamily="2" charset="2"/>
              <a:buChar char="v"/>
            </a:pPr>
            <a:r>
              <a:rPr lang="en-US" altLang="en-US" i="1" dirty="0"/>
              <a:t>Positive attitude toward the subject being taught</a:t>
            </a:r>
          </a:p>
          <a:p>
            <a:pPr marL="742950" lvl="1" indent="-285750">
              <a:buFont typeface="Wingdings" panose="05000000000000000000" pitchFamily="2" charset="2"/>
              <a:buChar char="v"/>
            </a:pPr>
            <a:r>
              <a:rPr lang="en-US" altLang="en-US" i="1" dirty="0"/>
              <a:t>Confidence in knowledge or skills</a:t>
            </a:r>
          </a:p>
          <a:p>
            <a:pPr algn="ctr">
              <a:spcAft>
                <a:spcPts val="200"/>
              </a:spcAft>
            </a:pPr>
            <a:r>
              <a:rPr lang="en-US" altLang="en-US" sz="2000" b="1" dirty="0">
                <a:solidFill>
                  <a:srgbClr val="0070C0"/>
                </a:solidFill>
              </a:rPr>
              <a:t>   Teaching process changed and </a:t>
            </a:r>
            <a:r>
              <a:rPr lang="en-US" altLang="en-US" sz="2000" b="1" dirty="0">
                <a:solidFill>
                  <a:srgbClr val="960000"/>
                </a:solidFill>
              </a:rPr>
              <a:t>learning became more</a:t>
            </a:r>
            <a:r>
              <a:rPr lang="en-US" altLang="en-US" sz="2000" b="1" dirty="0">
                <a:solidFill>
                  <a:srgbClr val="0070C0"/>
                </a:solidFill>
              </a:rPr>
              <a:t>: </a:t>
            </a:r>
          </a:p>
          <a:p>
            <a:pPr marL="742950" lvl="1" indent="-285750" algn="just">
              <a:spcAft>
                <a:spcPts val="200"/>
              </a:spcAft>
              <a:buFont typeface="Wingdings" panose="05000000000000000000" pitchFamily="2" charset="2"/>
              <a:buChar char="v"/>
              <a:defRPr/>
            </a:pPr>
            <a:r>
              <a:rPr lang="en-US" b="1" i="1" dirty="0">
                <a:solidFill>
                  <a:srgbClr val="960000"/>
                </a:solidFill>
              </a:rPr>
              <a:t>Interactive</a:t>
            </a:r>
            <a:r>
              <a:rPr lang="en-US" b="1" i="1" dirty="0"/>
              <a:t>: </a:t>
            </a:r>
            <a:r>
              <a:rPr lang="en-US" i="1" dirty="0"/>
              <a:t>Students solve problems, answer questions, formulate questions of their own, discuss, explain, debate, or brainstorm during class</a:t>
            </a:r>
          </a:p>
          <a:p>
            <a:pPr marL="742950" lvl="1" indent="-285750" algn="just">
              <a:spcAft>
                <a:spcPts val="200"/>
              </a:spcAft>
              <a:buFont typeface="Wingdings" panose="05000000000000000000" pitchFamily="2" charset="2"/>
              <a:buChar char="v"/>
              <a:defRPr/>
            </a:pPr>
            <a:r>
              <a:rPr lang="en-US" b="1" i="1" dirty="0">
                <a:solidFill>
                  <a:srgbClr val="960000"/>
                </a:solidFill>
              </a:rPr>
              <a:t>Cooperative:</a:t>
            </a:r>
            <a:r>
              <a:rPr lang="en-US" b="1" i="1" dirty="0"/>
              <a:t> </a:t>
            </a:r>
            <a:r>
              <a:rPr lang="en-US" i="1" dirty="0"/>
              <a:t>Students work in teams on problems and projects under conditions that assure both positive interdependence and individual accountability</a:t>
            </a:r>
          </a:p>
          <a:p>
            <a:pPr marL="742950" lvl="1" indent="-285750" algn="just">
              <a:spcAft>
                <a:spcPts val="200"/>
              </a:spcAft>
              <a:buFont typeface="Wingdings" panose="05000000000000000000" pitchFamily="2" charset="2"/>
              <a:buChar char="v"/>
              <a:defRPr/>
            </a:pPr>
            <a:r>
              <a:rPr lang="en-US" b="1" i="1" dirty="0">
                <a:solidFill>
                  <a:srgbClr val="960000"/>
                </a:solidFill>
              </a:rPr>
              <a:t>Inductive teaching and learning:</a:t>
            </a:r>
            <a:r>
              <a:rPr lang="en-US" b="1" i="1" dirty="0"/>
              <a:t> </a:t>
            </a:r>
            <a:r>
              <a:rPr lang="en-US" i="1" dirty="0"/>
              <a:t>Students are first presented with challenges (questions or problems) and learn the course material in the context of addressing the challenges. </a:t>
            </a:r>
          </a:p>
        </p:txBody>
      </p:sp>
      <p:sp>
        <p:nvSpPr>
          <p:cNvPr id="5" name="Rectangle 4">
            <a:extLst>
              <a:ext uri="{FF2B5EF4-FFF2-40B4-BE49-F238E27FC236}">
                <a16:creationId xmlns:a16="http://schemas.microsoft.com/office/drawing/2014/main" id="{667EF6F0-5BE6-47F8-AB6F-BB6B132D1ACE}"/>
              </a:ext>
            </a:extLst>
          </p:cNvPr>
          <p:cNvSpPr/>
          <p:nvPr/>
        </p:nvSpPr>
        <p:spPr>
          <a:xfrm>
            <a:off x="5956264" y="5836267"/>
            <a:ext cx="6096000" cy="523220"/>
          </a:xfrm>
          <a:prstGeom prst="rect">
            <a:avLst/>
          </a:prstGeom>
        </p:spPr>
        <p:txBody>
          <a:bodyPr>
            <a:spAutoFit/>
          </a:bodyPr>
          <a:lstStyle/>
          <a:p>
            <a:r>
              <a:rPr lang="en-US" sz="1400" dirty="0">
                <a:hlinkClick r:id="rId10"/>
              </a:rPr>
              <a:t>https://drive.google.com/file/d/1GXeBfdV9AFd4Izfsz3gL4O3mSYjNc_k7/view?fbclid=IwAR2l34sL_Jo_e1erJyBMJXg25jnVty-r2tjxtwYlrOYfc9oX6v3Qy-dbGlM</a:t>
            </a:r>
            <a:endParaRPr lang="en-US" sz="1400" dirty="0"/>
          </a:p>
        </p:txBody>
      </p:sp>
    </p:spTree>
    <p:extLst>
      <p:ext uri="{BB962C8B-B14F-4D97-AF65-F5344CB8AC3E}">
        <p14:creationId xmlns:p14="http://schemas.microsoft.com/office/powerpoint/2010/main" val="30355448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F1D06C5E-607B-4A71-89C6-DF1888D364AB}"/>
              </a:ext>
            </a:extLst>
          </p:cNvPr>
          <p:cNvCxnSpPr>
            <a:cxnSpLocks/>
          </p:cNvCxnSpPr>
          <p:nvPr/>
        </p:nvCxnSpPr>
        <p:spPr>
          <a:xfrm flipH="1">
            <a:off x="-606730" y="6520651"/>
            <a:ext cx="767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430760FD-4D83-4428-8E85-256907A8BEB1}"/>
              </a:ext>
            </a:extLst>
          </p:cNvPr>
          <p:cNvSpPr>
            <a:spLocks noGrp="1"/>
          </p:cNvSpPr>
          <p:nvPr>
            <p:ph type="dt" sz="half" idx="10"/>
          </p:nvPr>
        </p:nvSpPr>
        <p:spPr>
          <a:xfrm>
            <a:off x="838200" y="6537327"/>
            <a:ext cx="2743200" cy="365125"/>
          </a:xfrm>
        </p:spPr>
        <p:txBody>
          <a:bodyPr/>
          <a:lstStyle/>
          <a:p>
            <a:fld id="{E4B39361-3C06-4BF0-8449-B548982D1C52}" type="datetime1">
              <a:rPr lang="en-US" smtClean="0"/>
              <a:t>6/5/2019</a:t>
            </a:fld>
            <a:endParaRPr lang="en-US" dirty="0"/>
          </a:p>
        </p:txBody>
      </p:sp>
      <p:sp>
        <p:nvSpPr>
          <p:cNvPr id="3" name="Slide Number Placeholder 2">
            <a:extLst>
              <a:ext uri="{FF2B5EF4-FFF2-40B4-BE49-F238E27FC236}">
                <a16:creationId xmlns:a16="http://schemas.microsoft.com/office/drawing/2014/main" id="{E54FCF5F-BB59-4EB9-838F-0B92ECDDBC03}"/>
              </a:ext>
            </a:extLst>
          </p:cNvPr>
          <p:cNvSpPr>
            <a:spLocks noGrp="1"/>
          </p:cNvSpPr>
          <p:nvPr>
            <p:ph type="sldNum" sz="quarter" idx="12"/>
          </p:nvPr>
        </p:nvSpPr>
        <p:spPr>
          <a:xfrm>
            <a:off x="8610600" y="6609890"/>
            <a:ext cx="2743200" cy="235412"/>
          </a:xfrm>
        </p:spPr>
        <p:txBody>
          <a:bodyPr/>
          <a:lstStyle/>
          <a:p>
            <a:fld id="{5A8A6D7C-FD2C-475F-A3E7-B88166FD18FF}" type="slidenum">
              <a:rPr lang="en-US" smtClean="0"/>
              <a:t>15</a:t>
            </a:fld>
            <a:endParaRPr lang="en-US" dirty="0"/>
          </a:p>
        </p:txBody>
      </p:sp>
      <p:grpSp>
        <p:nvGrpSpPr>
          <p:cNvPr id="28" name="Group 27">
            <a:extLst>
              <a:ext uri="{FF2B5EF4-FFF2-40B4-BE49-F238E27FC236}">
                <a16:creationId xmlns:a16="http://schemas.microsoft.com/office/drawing/2014/main" id="{684A67F1-23C9-427A-9515-AD144B934954}"/>
              </a:ext>
            </a:extLst>
          </p:cNvPr>
          <p:cNvGrpSpPr/>
          <p:nvPr/>
        </p:nvGrpSpPr>
        <p:grpSpPr>
          <a:xfrm>
            <a:off x="2123299" y="6436800"/>
            <a:ext cx="8145598" cy="421201"/>
            <a:chOff x="1845868" y="48459"/>
            <a:chExt cx="8145598" cy="535206"/>
          </a:xfrm>
        </p:grpSpPr>
        <p:pic>
          <p:nvPicPr>
            <p:cNvPr id="29" name="Picture 2" descr="https://cdn.muni.cz/media/3003324/star-170824-export.png?mode=crop&amp;center=0.5,0.5&amp;rnd=131485001150000000&amp;width=600">
              <a:extLst>
                <a:ext uri="{FF2B5EF4-FFF2-40B4-BE49-F238E27FC236}">
                  <a16:creationId xmlns:a16="http://schemas.microsoft.com/office/drawing/2014/main" id="{2DC880DD-E7F7-4CFC-9022-99178BDE713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45868" y="48459"/>
              <a:ext cx="2097482" cy="5269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s://cdn.muni.cz/media/1960856/logo.jpg?mode=crop&amp;center=0.5,0.5&amp;rnd=131326752070000000&amp;width=278">
              <a:extLst>
                <a:ext uri="{FF2B5EF4-FFF2-40B4-BE49-F238E27FC236}">
                  <a16:creationId xmlns:a16="http://schemas.microsoft.com/office/drawing/2014/main" id="{7CB25CF4-1A71-4F7B-8C26-397F4DAA22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083" y="56755"/>
              <a:ext cx="1998383" cy="52691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595136AD-7779-4715-BB38-79EC616E44E3}"/>
                </a:ext>
              </a:extLst>
            </p:cNvPr>
            <p:cNvGrpSpPr/>
            <p:nvPr/>
          </p:nvGrpSpPr>
          <p:grpSpPr>
            <a:xfrm>
              <a:off x="4999500" y="48459"/>
              <a:ext cx="2115673" cy="473158"/>
              <a:chOff x="4708433" y="-633"/>
              <a:chExt cx="3658841" cy="1196105"/>
            </a:xfrm>
          </p:grpSpPr>
          <p:pic>
            <p:nvPicPr>
              <p:cNvPr id="32" name="Picture 31">
                <a:extLst>
                  <a:ext uri="{FF2B5EF4-FFF2-40B4-BE49-F238E27FC236}">
                    <a16:creationId xmlns:a16="http://schemas.microsoft.com/office/drawing/2014/main" id="{84DC4CCC-DCFD-429C-93B5-850EE98A7330}"/>
                  </a:ext>
                </a:extLst>
              </p:cNvPr>
              <p:cNvPicPr>
                <a:picLocks noChangeAspect="1"/>
              </p:cNvPicPr>
              <p:nvPr/>
            </p:nvPicPr>
            <p:blipFill rotWithShape="1">
              <a:blip r:embed="rId5">
                <a:extLst>
                  <a:ext uri="{28A0092B-C50C-407E-A947-70E740481C1C}">
                    <a14:useLocalDpi xmlns:a14="http://schemas.microsoft.com/office/drawing/2010/main" val="0"/>
                  </a:ext>
                </a:extLst>
              </a:blip>
              <a:srcRect t="21384" r="55000" b="34054"/>
              <a:stretch/>
            </p:blipFill>
            <p:spPr>
              <a:xfrm>
                <a:off x="4708433" y="-633"/>
                <a:ext cx="764641" cy="1174873"/>
              </a:xfrm>
              <a:prstGeom prst="rect">
                <a:avLst/>
              </a:prstGeom>
            </p:spPr>
          </p:pic>
          <p:sp>
            <p:nvSpPr>
              <p:cNvPr id="33" name="TextBox 32">
                <a:extLst>
                  <a:ext uri="{FF2B5EF4-FFF2-40B4-BE49-F238E27FC236}">
                    <a16:creationId xmlns:a16="http://schemas.microsoft.com/office/drawing/2014/main" id="{62EE4E28-A312-4111-84AF-751366BCA06B}"/>
                  </a:ext>
                </a:extLst>
              </p:cNvPr>
              <p:cNvSpPr txBox="1"/>
              <p:nvPr/>
            </p:nvSpPr>
            <p:spPr>
              <a:xfrm>
                <a:off x="5318471" y="20599"/>
                <a:ext cx="3048803" cy="1174873"/>
              </a:xfrm>
              <a:prstGeom prst="rect">
                <a:avLst/>
              </a:prstGeom>
              <a:noFill/>
            </p:spPr>
            <p:txBody>
              <a:bodyPr wrap="square" rtlCol="0">
                <a:spAutoFit/>
              </a:bodyPr>
              <a:lstStyle/>
              <a:p>
                <a:pPr algn="ctr"/>
                <a:r>
                  <a:rPr lang="en-US" sz="1100" b="1" dirty="0" err="1">
                    <a:solidFill>
                      <a:srgbClr val="002060"/>
                    </a:solidFill>
                  </a:rPr>
                  <a:t>Sulkhan</a:t>
                </a:r>
                <a:r>
                  <a:rPr lang="en-US" sz="1100" b="1" dirty="0">
                    <a:solidFill>
                      <a:srgbClr val="002060"/>
                    </a:solidFill>
                  </a:rPr>
                  <a:t>-Saba </a:t>
                </a:r>
                <a:r>
                  <a:rPr lang="en-US" sz="1100" b="1" dirty="0" err="1">
                    <a:solidFill>
                      <a:srgbClr val="002060"/>
                    </a:solidFill>
                  </a:rPr>
                  <a:t>Orbeliani</a:t>
                </a:r>
                <a:r>
                  <a:rPr lang="en-US" sz="1100" b="1" dirty="0">
                    <a:solidFill>
                      <a:srgbClr val="002060"/>
                    </a:solidFill>
                  </a:rPr>
                  <a:t> University</a:t>
                </a:r>
              </a:p>
            </p:txBody>
          </p:sp>
        </p:grpSp>
      </p:grpSp>
      <p:pic>
        <p:nvPicPr>
          <p:cNvPr id="42" name="Picture 41">
            <a:extLst>
              <a:ext uri="{FF2B5EF4-FFF2-40B4-BE49-F238E27FC236}">
                <a16:creationId xmlns:a16="http://schemas.microsoft.com/office/drawing/2014/main" id="{1B071EB1-5938-4D7F-83D2-9DA4E9F23C8D}"/>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453" t="17270" r="12614"/>
          <a:stretch/>
        </p:blipFill>
        <p:spPr>
          <a:xfrm>
            <a:off x="8895906" y="4593265"/>
            <a:ext cx="3200706" cy="1874172"/>
          </a:xfrm>
          <a:prstGeom prst="rect">
            <a:avLst/>
          </a:prstGeom>
          <a:scene3d>
            <a:camera prst="perspectiveLeft"/>
            <a:lightRig rig="threePt" dir="t"/>
          </a:scene3d>
        </p:spPr>
      </p:pic>
      <p:sp>
        <p:nvSpPr>
          <p:cNvPr id="43" name="Content Placeholder 2">
            <a:extLst>
              <a:ext uri="{FF2B5EF4-FFF2-40B4-BE49-F238E27FC236}">
                <a16:creationId xmlns:a16="http://schemas.microsoft.com/office/drawing/2014/main" id="{AB866114-0D9C-4F23-B477-D6B762E82288}"/>
              </a:ext>
            </a:extLst>
          </p:cNvPr>
          <p:cNvSpPr txBox="1">
            <a:spLocks/>
          </p:cNvSpPr>
          <p:nvPr/>
        </p:nvSpPr>
        <p:spPr>
          <a:xfrm>
            <a:off x="302722" y="55440"/>
            <a:ext cx="11586556" cy="448268"/>
          </a:xfrm>
          <a:prstGeom prst="rect">
            <a:avLst/>
          </a:prstGeom>
        </p:spPr>
        <p:txBody>
          <a:bodyPr>
            <a:noAutofit/>
            <a:scene3d>
              <a:camera prst="orthographicFront"/>
              <a:lightRig rig="soft" dir="t">
                <a:rot lat="0" lon="0" rev="15600000"/>
              </a:lightRig>
            </a:scene3d>
            <a:sp3d extrusionH="57150" prstMaterial="softEdge">
              <a:bevelT w="254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ln/>
                <a:solidFill>
                  <a:srgbClr val="002060"/>
                </a:solidFill>
              </a:rPr>
              <a:t>Assessments of the Trainings: Positive Feedback from the </a:t>
            </a:r>
            <a:r>
              <a:rPr lang="en-US" sz="3200" b="1" dirty="0">
                <a:ln/>
                <a:solidFill>
                  <a:srgbClr val="960000"/>
                </a:solidFill>
              </a:rPr>
              <a:t>QA Office</a:t>
            </a:r>
          </a:p>
        </p:txBody>
      </p:sp>
      <p:pic>
        <p:nvPicPr>
          <p:cNvPr id="44" name="Picture 43">
            <a:extLst>
              <a:ext uri="{FF2B5EF4-FFF2-40B4-BE49-F238E27FC236}">
                <a16:creationId xmlns:a16="http://schemas.microsoft.com/office/drawing/2014/main" id="{BA0C0B7D-1633-487E-A8CD-92CC6D41864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5131" r="6580"/>
          <a:stretch/>
        </p:blipFill>
        <p:spPr>
          <a:xfrm>
            <a:off x="95388" y="4660094"/>
            <a:ext cx="3200706" cy="1878934"/>
          </a:xfrm>
          <a:prstGeom prst="rect">
            <a:avLst/>
          </a:prstGeom>
          <a:scene3d>
            <a:camera prst="perspectiveRight"/>
            <a:lightRig rig="threePt" dir="t"/>
          </a:scene3d>
        </p:spPr>
      </p:pic>
      <p:sp>
        <p:nvSpPr>
          <p:cNvPr id="14" name="Rectangle 13">
            <a:extLst>
              <a:ext uri="{FF2B5EF4-FFF2-40B4-BE49-F238E27FC236}">
                <a16:creationId xmlns:a16="http://schemas.microsoft.com/office/drawing/2014/main" id="{314C6234-1D72-4BA1-8283-6EAFFCE10845}"/>
              </a:ext>
            </a:extLst>
          </p:cNvPr>
          <p:cNvSpPr/>
          <p:nvPr/>
        </p:nvSpPr>
        <p:spPr>
          <a:xfrm>
            <a:off x="38499" y="586362"/>
            <a:ext cx="3619097" cy="3847207"/>
          </a:xfrm>
          <a:prstGeom prst="rect">
            <a:avLst/>
          </a:prstGeom>
        </p:spPr>
        <p:txBody>
          <a:bodyPr wrap="square">
            <a:spAutoFit/>
          </a:bodyPr>
          <a:lstStyle/>
          <a:p>
            <a:pPr algn="ctr">
              <a:defRPr/>
            </a:pPr>
            <a:r>
              <a:rPr lang="en-US" sz="1600" b="1" i="1" dirty="0"/>
              <a:t>At the beginning of the Academic Year - </a:t>
            </a:r>
            <a:r>
              <a:rPr lang="en-US" sz="1600" b="1" i="1" dirty="0">
                <a:solidFill>
                  <a:srgbClr val="FF0000"/>
                </a:solidFill>
              </a:rPr>
              <a:t>Period before trainings</a:t>
            </a:r>
          </a:p>
          <a:p>
            <a:pPr algn="ctr">
              <a:defRPr/>
            </a:pPr>
            <a:endParaRPr lang="en-US" sz="800" i="1" dirty="0"/>
          </a:p>
          <a:p>
            <a:pPr algn="ctr">
              <a:defRPr/>
            </a:pPr>
            <a:r>
              <a:rPr lang="en-US" b="1" dirty="0">
                <a:solidFill>
                  <a:srgbClr val="0070C0"/>
                </a:solidFill>
              </a:rPr>
              <a:t>Direct instruction focuses on</a:t>
            </a:r>
          </a:p>
          <a:p>
            <a:pPr marL="285750" indent="-285750">
              <a:spcAft>
                <a:spcPts val="200"/>
              </a:spcAft>
              <a:buFont typeface="Wingdings" panose="05000000000000000000" pitchFamily="2" charset="2"/>
              <a:buChar char="v"/>
              <a:defRPr/>
            </a:pPr>
            <a:r>
              <a:rPr lang="en-US" sz="1600" i="1" dirty="0"/>
              <a:t>Passive/in some cases Active methods in Syllabi</a:t>
            </a:r>
          </a:p>
          <a:p>
            <a:pPr marL="285750" indent="-285750">
              <a:spcAft>
                <a:spcPts val="200"/>
              </a:spcAft>
              <a:buFont typeface="Wingdings" panose="05000000000000000000" pitchFamily="2" charset="2"/>
              <a:buChar char="v"/>
              <a:defRPr/>
            </a:pPr>
            <a:r>
              <a:rPr lang="en-US" sz="1600" i="1" dirty="0"/>
              <a:t>Effective direct instruction / whole class teaching</a:t>
            </a:r>
          </a:p>
          <a:p>
            <a:pPr marL="285750" indent="-285750">
              <a:spcAft>
                <a:spcPts val="200"/>
              </a:spcAft>
              <a:buFont typeface="Wingdings" panose="05000000000000000000" pitchFamily="2" charset="2"/>
              <a:buChar char="v"/>
              <a:defRPr/>
            </a:pPr>
            <a:r>
              <a:rPr lang="en-US" sz="1600" i="1" dirty="0"/>
              <a:t>A lack of knowledge in lesson planning</a:t>
            </a:r>
          </a:p>
          <a:p>
            <a:pPr marL="285750" indent="-285750">
              <a:spcAft>
                <a:spcPts val="200"/>
              </a:spcAft>
              <a:buFont typeface="Wingdings" panose="05000000000000000000" pitchFamily="2" charset="2"/>
              <a:buChar char="v"/>
              <a:defRPr/>
            </a:pPr>
            <a:r>
              <a:rPr lang="en-US" sz="1600" i="1" dirty="0"/>
              <a:t>Questioning skills and testing</a:t>
            </a:r>
          </a:p>
          <a:p>
            <a:pPr marL="285750" indent="-285750">
              <a:spcAft>
                <a:spcPts val="200"/>
              </a:spcAft>
              <a:buFont typeface="Wingdings" panose="05000000000000000000" pitchFamily="2" charset="2"/>
              <a:buChar char="v"/>
              <a:defRPr/>
            </a:pPr>
            <a:r>
              <a:rPr lang="en-US" sz="1600" i="1" dirty="0"/>
              <a:t>Classroom management</a:t>
            </a:r>
          </a:p>
          <a:p>
            <a:pPr marL="285750" indent="-285750">
              <a:spcAft>
                <a:spcPts val="200"/>
              </a:spcAft>
              <a:buFont typeface="Wingdings" panose="05000000000000000000" pitchFamily="2" charset="2"/>
              <a:buChar char="v"/>
              <a:defRPr/>
            </a:pPr>
            <a:r>
              <a:rPr lang="en-US" sz="1600" i="1" dirty="0"/>
              <a:t>Students were less motivated </a:t>
            </a:r>
          </a:p>
          <a:p>
            <a:pPr marL="285750" indent="-285750">
              <a:spcAft>
                <a:spcPts val="200"/>
              </a:spcAft>
              <a:buFont typeface="Wingdings" panose="05000000000000000000" pitchFamily="2" charset="2"/>
              <a:buChar char="v"/>
              <a:defRPr/>
            </a:pPr>
            <a:r>
              <a:rPr lang="en-US" sz="1600" i="1" dirty="0"/>
              <a:t>Most the students get an average grades</a:t>
            </a:r>
          </a:p>
        </p:txBody>
      </p:sp>
      <p:sp>
        <p:nvSpPr>
          <p:cNvPr id="15" name="Rectangle 14">
            <a:extLst>
              <a:ext uri="{FF2B5EF4-FFF2-40B4-BE49-F238E27FC236}">
                <a16:creationId xmlns:a16="http://schemas.microsoft.com/office/drawing/2014/main" id="{BC85EAB5-B81C-4EAE-964F-476A2C78B1CB}"/>
              </a:ext>
            </a:extLst>
          </p:cNvPr>
          <p:cNvSpPr/>
          <p:nvPr/>
        </p:nvSpPr>
        <p:spPr>
          <a:xfrm>
            <a:off x="8760804" y="544984"/>
            <a:ext cx="3431196" cy="3411190"/>
          </a:xfrm>
          <a:prstGeom prst="rect">
            <a:avLst/>
          </a:prstGeom>
        </p:spPr>
        <p:txBody>
          <a:bodyPr wrap="square">
            <a:spAutoFit/>
          </a:bodyPr>
          <a:lstStyle/>
          <a:p>
            <a:pPr algn="ctr">
              <a:defRPr/>
            </a:pPr>
            <a:r>
              <a:rPr lang="en-US" sz="1600" b="1" i="1" dirty="0"/>
              <a:t>The end of the Academic Year-</a:t>
            </a:r>
          </a:p>
          <a:p>
            <a:pPr algn="ctr">
              <a:defRPr/>
            </a:pPr>
            <a:r>
              <a:rPr lang="en-US" sz="1600" b="1" i="1" dirty="0"/>
              <a:t> </a:t>
            </a:r>
            <a:r>
              <a:rPr lang="en-US" sz="1600" b="1" i="1" dirty="0">
                <a:solidFill>
                  <a:srgbClr val="FF0000"/>
                </a:solidFill>
              </a:rPr>
              <a:t>Post- training period</a:t>
            </a:r>
          </a:p>
          <a:p>
            <a:pPr algn="ctr">
              <a:defRPr/>
            </a:pPr>
            <a:endParaRPr lang="en-US" sz="800" b="1" i="1" dirty="0"/>
          </a:p>
          <a:p>
            <a:pPr algn="ctr">
              <a:spcAft>
                <a:spcPts val="200"/>
              </a:spcAft>
              <a:defRPr/>
            </a:pPr>
            <a:r>
              <a:rPr lang="en-US" b="1" dirty="0">
                <a:solidFill>
                  <a:srgbClr val="0070C0"/>
                </a:solidFill>
              </a:rPr>
              <a:t>Learner-</a:t>
            </a:r>
            <a:r>
              <a:rPr lang="en-US" b="1" dirty="0" err="1">
                <a:solidFill>
                  <a:srgbClr val="0070C0"/>
                </a:solidFill>
              </a:rPr>
              <a:t>centred</a:t>
            </a:r>
            <a:r>
              <a:rPr lang="en-US" b="1" dirty="0">
                <a:solidFill>
                  <a:srgbClr val="0070C0"/>
                </a:solidFill>
              </a:rPr>
              <a:t> approach focuses on</a:t>
            </a:r>
          </a:p>
          <a:p>
            <a:pPr marL="285750" indent="-285750">
              <a:spcAft>
                <a:spcPts val="200"/>
              </a:spcAft>
              <a:buFont typeface="Wingdings" panose="05000000000000000000" pitchFamily="2" charset="2"/>
              <a:buChar char="v"/>
              <a:defRPr/>
            </a:pPr>
            <a:r>
              <a:rPr lang="en-US" sz="1600" i="1" dirty="0"/>
              <a:t>Active and Interactive methods In most of Syllabi </a:t>
            </a:r>
          </a:p>
          <a:p>
            <a:pPr marL="285750" indent="-285750">
              <a:spcAft>
                <a:spcPts val="200"/>
              </a:spcAft>
              <a:buFont typeface="Wingdings" panose="05000000000000000000" pitchFamily="2" charset="2"/>
              <a:buChar char="v"/>
              <a:defRPr/>
            </a:pPr>
            <a:r>
              <a:rPr lang="en-US" sz="1600" i="1" dirty="0"/>
              <a:t>Effective interactive teaching</a:t>
            </a:r>
          </a:p>
          <a:p>
            <a:pPr marL="285750" indent="-285750">
              <a:spcAft>
                <a:spcPts val="200"/>
              </a:spcAft>
              <a:buFont typeface="Wingdings" panose="05000000000000000000" pitchFamily="2" charset="2"/>
              <a:buChar char="v"/>
              <a:defRPr/>
            </a:pPr>
            <a:r>
              <a:rPr lang="en-US" sz="1600" i="1" dirty="0"/>
              <a:t>Lesson Planning and preparation</a:t>
            </a:r>
          </a:p>
          <a:p>
            <a:pPr marL="285750" indent="-285750">
              <a:spcAft>
                <a:spcPts val="200"/>
              </a:spcAft>
              <a:buFont typeface="Wingdings" panose="05000000000000000000" pitchFamily="2" charset="2"/>
              <a:buChar char="v"/>
              <a:defRPr/>
            </a:pPr>
            <a:r>
              <a:rPr lang="en-US" sz="1600" i="1" dirty="0"/>
              <a:t>Assessment of competencies</a:t>
            </a:r>
          </a:p>
          <a:p>
            <a:pPr marL="285750" indent="-285750">
              <a:spcAft>
                <a:spcPts val="200"/>
              </a:spcAft>
              <a:buFont typeface="Wingdings" panose="05000000000000000000" pitchFamily="2" charset="2"/>
              <a:buChar char="v"/>
              <a:defRPr/>
            </a:pPr>
            <a:r>
              <a:rPr lang="en-US" sz="1600" i="1" dirty="0"/>
              <a:t>Critical thinking  &amp; team working</a:t>
            </a:r>
          </a:p>
          <a:p>
            <a:pPr marL="285750" indent="-285750">
              <a:spcAft>
                <a:spcPts val="200"/>
              </a:spcAft>
              <a:buFont typeface="Wingdings" panose="05000000000000000000" pitchFamily="2" charset="2"/>
              <a:buChar char="v"/>
              <a:defRPr/>
            </a:pPr>
            <a:r>
              <a:rPr lang="en-US" sz="1600" i="1" dirty="0"/>
              <a:t>Students are more motivated</a:t>
            </a:r>
          </a:p>
          <a:p>
            <a:pPr marL="285750" indent="-285750">
              <a:spcAft>
                <a:spcPts val="200"/>
              </a:spcAft>
              <a:buFont typeface="Wingdings" panose="05000000000000000000" pitchFamily="2" charset="2"/>
              <a:buChar char="v"/>
              <a:defRPr/>
            </a:pPr>
            <a:r>
              <a:rPr lang="en-US" sz="1600" i="1" dirty="0"/>
              <a:t>Students  get  higher grades</a:t>
            </a:r>
          </a:p>
        </p:txBody>
      </p:sp>
      <p:graphicFrame>
        <p:nvGraphicFramePr>
          <p:cNvPr id="16" name="Table 15">
            <a:extLst>
              <a:ext uri="{FF2B5EF4-FFF2-40B4-BE49-F238E27FC236}">
                <a16:creationId xmlns:a16="http://schemas.microsoft.com/office/drawing/2014/main" id="{1C8296CF-4225-402C-85AB-A017838EAB5F}"/>
              </a:ext>
            </a:extLst>
          </p:cNvPr>
          <p:cNvGraphicFramePr>
            <a:graphicFrameLocks noGrp="1"/>
          </p:cNvGraphicFramePr>
          <p:nvPr>
            <p:extLst>
              <p:ext uri="{D42A27DB-BD31-4B8C-83A1-F6EECF244321}">
                <p14:modId xmlns:p14="http://schemas.microsoft.com/office/powerpoint/2010/main" val="2676592032"/>
              </p:ext>
            </p:extLst>
          </p:nvPr>
        </p:nvGraphicFramePr>
        <p:xfrm>
          <a:off x="3655332" y="1485983"/>
          <a:ext cx="5029200" cy="4786433"/>
        </p:xfrm>
        <a:graphic>
          <a:graphicData uri="http://schemas.openxmlformats.org/drawingml/2006/table">
            <a:tbl>
              <a:tblPr firstRow="1" bandRow="1">
                <a:tableStyleId>{5940675A-B579-460E-94D1-54222C63F5DA}</a:tableStyleId>
              </a:tblPr>
              <a:tblGrid>
                <a:gridCol w="3065979">
                  <a:extLst>
                    <a:ext uri="{9D8B030D-6E8A-4147-A177-3AD203B41FA5}">
                      <a16:colId xmlns:a16="http://schemas.microsoft.com/office/drawing/2014/main" val="20000"/>
                    </a:ext>
                  </a:extLst>
                </a:gridCol>
                <a:gridCol w="1963221">
                  <a:extLst>
                    <a:ext uri="{9D8B030D-6E8A-4147-A177-3AD203B41FA5}">
                      <a16:colId xmlns:a16="http://schemas.microsoft.com/office/drawing/2014/main" val="20001"/>
                    </a:ext>
                  </a:extLst>
                </a:gridCol>
              </a:tblGrid>
              <a:tr h="640049">
                <a:tc>
                  <a:txBody>
                    <a:bodyPr/>
                    <a:lstStyle/>
                    <a:p>
                      <a:pPr algn="ctr"/>
                      <a:r>
                        <a:rPr lang="en-MY" sz="1600" b="1" dirty="0"/>
                        <a:t>Criteria</a:t>
                      </a:r>
                    </a:p>
                  </a:txBody>
                  <a:tcPr marT="45708" marB="45708">
                    <a:solidFill>
                      <a:schemeClr val="accent4">
                        <a:lumMod val="20000"/>
                        <a:lumOff val="80000"/>
                      </a:schemeClr>
                    </a:solidFill>
                  </a:tcPr>
                </a:tc>
                <a:tc>
                  <a:txBody>
                    <a:bodyPr/>
                    <a:lstStyle/>
                    <a:p>
                      <a:pPr algn="ctr"/>
                      <a:r>
                        <a:rPr lang="en-MY" sz="1600" b="1" dirty="0"/>
                        <a:t>Can be met through Direct Instruction?</a:t>
                      </a:r>
                    </a:p>
                  </a:txBody>
                  <a:tcPr marT="45708" marB="45708">
                    <a:solidFill>
                      <a:schemeClr val="accent4">
                        <a:lumMod val="20000"/>
                        <a:lumOff val="80000"/>
                      </a:schemeClr>
                    </a:solidFill>
                  </a:tcPr>
                </a:tc>
                <a:extLst>
                  <a:ext uri="{0D108BD9-81ED-4DB2-BD59-A6C34878D82A}">
                    <a16:rowId xmlns:a16="http://schemas.microsoft.com/office/drawing/2014/main" val="10000"/>
                  </a:ext>
                </a:extLst>
              </a:tr>
              <a:tr h="36573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600" b="1" i="1" dirty="0">
                          <a:solidFill>
                            <a:srgbClr val="002060"/>
                          </a:solidFill>
                          <a:sym typeface="Verdana" pitchFamily="34" charset="0"/>
                        </a:rPr>
                        <a:t>Lessons are engaging, students motivated</a:t>
                      </a:r>
                    </a:p>
                  </a:txBody>
                  <a:tcPr marT="45708" marB="45708"/>
                </a:tc>
                <a:tc>
                  <a:txBody>
                    <a:bodyPr/>
                    <a:lstStyle/>
                    <a:p>
                      <a:pPr algn="ctr"/>
                      <a:r>
                        <a:rPr lang="en-MY" sz="1600" b="1" dirty="0">
                          <a:solidFill>
                            <a:srgbClr val="960000"/>
                          </a:solidFill>
                          <a:sym typeface="Wingdings"/>
                        </a:rPr>
                        <a:t></a:t>
                      </a:r>
                      <a:endParaRPr lang="en-MY" sz="1600" b="1" dirty="0">
                        <a:solidFill>
                          <a:srgbClr val="960000"/>
                        </a:solidFill>
                      </a:endParaRPr>
                    </a:p>
                  </a:txBody>
                  <a:tcPr marT="45708" marB="45708"/>
                </a:tc>
                <a:extLst>
                  <a:ext uri="{0D108BD9-81ED-4DB2-BD59-A6C34878D82A}">
                    <a16:rowId xmlns:a16="http://schemas.microsoft.com/office/drawing/2014/main" val="10001"/>
                  </a:ext>
                </a:extLst>
              </a:tr>
              <a:tr h="365733">
                <a:tc>
                  <a:txBody>
                    <a:bodyPr/>
                    <a:lstStyle/>
                    <a:p>
                      <a:pPr marL="0" indent="0">
                        <a:lnSpc>
                          <a:spcPct val="100000"/>
                        </a:lnSpc>
                        <a:spcBef>
                          <a:spcPts val="0"/>
                        </a:spcBef>
                        <a:spcAft>
                          <a:spcPts val="0"/>
                        </a:spcAft>
                        <a:buClr>
                          <a:srgbClr val="404040"/>
                        </a:buClr>
                        <a:buFontTx/>
                        <a:buNone/>
                      </a:pPr>
                      <a:r>
                        <a:rPr lang="en-US" altLang="en-US" sz="1600" b="1" i="1" dirty="0">
                          <a:solidFill>
                            <a:srgbClr val="002060"/>
                          </a:solidFill>
                          <a:sym typeface="Verdana" pitchFamily="34" charset="0"/>
                        </a:rPr>
                        <a:t>Atmosphere of mutual respect</a:t>
                      </a:r>
                    </a:p>
                  </a:txBody>
                  <a:tcPr marT="45708" marB="4570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MY" sz="1600" b="1" dirty="0">
                          <a:solidFill>
                            <a:srgbClr val="960000"/>
                          </a:solidFill>
                          <a:sym typeface="Wingdings"/>
                        </a:rPr>
                        <a:t></a:t>
                      </a:r>
                      <a:endParaRPr lang="en-MY" sz="1600" b="1" dirty="0">
                        <a:solidFill>
                          <a:srgbClr val="960000"/>
                        </a:solidFill>
                      </a:endParaRPr>
                    </a:p>
                  </a:txBody>
                  <a:tcPr marT="45708" marB="45708"/>
                </a:tc>
                <a:extLst>
                  <a:ext uri="{0D108BD9-81ED-4DB2-BD59-A6C34878D82A}">
                    <a16:rowId xmlns:a16="http://schemas.microsoft.com/office/drawing/2014/main" val="10002"/>
                  </a:ext>
                </a:extLst>
              </a:tr>
              <a:tr h="36573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600" b="1" i="1" dirty="0">
                          <a:solidFill>
                            <a:srgbClr val="002060"/>
                          </a:solidFill>
                          <a:sym typeface="Verdana" pitchFamily="34" charset="0"/>
                        </a:rPr>
                        <a:t>Learning builds on existing knowledge</a:t>
                      </a:r>
                    </a:p>
                  </a:txBody>
                  <a:tcPr marT="45708" marB="4570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MY" sz="1600" b="1" dirty="0">
                          <a:solidFill>
                            <a:srgbClr val="960000"/>
                          </a:solidFill>
                          <a:sym typeface="Wingdings"/>
                        </a:rPr>
                        <a:t></a:t>
                      </a:r>
                      <a:endParaRPr lang="en-MY" sz="1600" b="1" dirty="0">
                        <a:solidFill>
                          <a:srgbClr val="960000"/>
                        </a:solidFill>
                      </a:endParaRPr>
                    </a:p>
                  </a:txBody>
                  <a:tcPr marT="45708" marB="45708"/>
                </a:tc>
                <a:extLst>
                  <a:ext uri="{0D108BD9-81ED-4DB2-BD59-A6C34878D82A}">
                    <a16:rowId xmlns:a16="http://schemas.microsoft.com/office/drawing/2014/main" val="10003"/>
                  </a:ext>
                </a:extLst>
              </a:tr>
              <a:tr h="365733">
                <a:tc>
                  <a:txBody>
                    <a:bodyPr/>
                    <a:lstStyle/>
                    <a:p>
                      <a:pPr marL="0" indent="0">
                        <a:lnSpc>
                          <a:spcPct val="100000"/>
                        </a:lnSpc>
                        <a:spcBef>
                          <a:spcPts val="0"/>
                        </a:spcBef>
                        <a:spcAft>
                          <a:spcPts val="0"/>
                        </a:spcAft>
                        <a:buClr>
                          <a:srgbClr val="404040"/>
                        </a:buClr>
                        <a:buFontTx/>
                        <a:buNone/>
                      </a:pPr>
                      <a:r>
                        <a:rPr lang="en-US" altLang="en-US" sz="1600" b="1" i="1" kern="1200" dirty="0">
                          <a:solidFill>
                            <a:srgbClr val="002060"/>
                          </a:solidFill>
                          <a:sym typeface="Verdana" pitchFamily="34" charset="0"/>
                        </a:rPr>
                        <a:t>Dialogue in teaching and learning</a:t>
                      </a:r>
                      <a:endParaRPr lang="en-US" altLang="en-US" sz="1600" b="1" i="1" kern="1200" dirty="0">
                        <a:solidFill>
                          <a:srgbClr val="002060"/>
                        </a:solidFill>
                        <a:latin typeface="+mn-lt"/>
                        <a:ea typeface="+mn-ea"/>
                        <a:cs typeface="+mn-cs"/>
                        <a:sym typeface="Verdana" pitchFamily="34" charset="0"/>
                      </a:endParaRPr>
                    </a:p>
                  </a:txBody>
                  <a:tcPr marT="45708" marB="4570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MY" sz="1600" b="1" dirty="0">
                          <a:solidFill>
                            <a:srgbClr val="960000"/>
                          </a:solidFill>
                          <a:sym typeface="Wingdings"/>
                        </a:rPr>
                        <a:t></a:t>
                      </a:r>
                      <a:endParaRPr lang="en-MY" sz="1600" b="1" dirty="0">
                        <a:solidFill>
                          <a:srgbClr val="960000"/>
                        </a:solidFill>
                      </a:endParaRPr>
                    </a:p>
                  </a:txBody>
                  <a:tcPr marT="45708" marB="45708"/>
                </a:tc>
                <a:extLst>
                  <a:ext uri="{0D108BD9-81ED-4DB2-BD59-A6C34878D82A}">
                    <a16:rowId xmlns:a16="http://schemas.microsoft.com/office/drawing/2014/main" val="10004"/>
                  </a:ext>
                </a:extLst>
              </a:tr>
              <a:tr h="36573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600" b="1" i="1" dirty="0">
                          <a:solidFill>
                            <a:srgbClr val="002060"/>
                          </a:solidFill>
                          <a:sym typeface="Verdana" pitchFamily="34" charset="0"/>
                        </a:rPr>
                        <a:t>Relevant curriculum</a:t>
                      </a:r>
                    </a:p>
                  </a:txBody>
                  <a:tcPr marT="45708" marB="4570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MY" sz="1600" b="1" dirty="0">
                          <a:solidFill>
                            <a:srgbClr val="960000"/>
                          </a:solidFill>
                          <a:sym typeface="Wingdings"/>
                        </a:rPr>
                        <a:t></a:t>
                      </a:r>
                      <a:endParaRPr lang="en-MY" sz="1600" b="1" dirty="0">
                        <a:solidFill>
                          <a:srgbClr val="960000"/>
                        </a:solidFill>
                      </a:endParaRPr>
                    </a:p>
                  </a:txBody>
                  <a:tcPr marT="45708" marB="45708"/>
                </a:tc>
                <a:extLst>
                  <a:ext uri="{0D108BD9-81ED-4DB2-BD59-A6C34878D82A}">
                    <a16:rowId xmlns:a16="http://schemas.microsoft.com/office/drawing/2014/main" val="10005"/>
                  </a:ext>
                </a:extLst>
              </a:tr>
              <a:tr h="82421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600" b="1" i="1" dirty="0">
                          <a:solidFill>
                            <a:srgbClr val="002060"/>
                          </a:solidFill>
                          <a:sym typeface="Verdana" pitchFamily="34" charset="0"/>
                        </a:rPr>
                        <a:t>Skills and attitude outcomes as well as content – skills include critical and creative thinking</a:t>
                      </a:r>
                    </a:p>
                  </a:txBody>
                  <a:tcPr marT="45708" marB="4570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MY" sz="1600" b="1" dirty="0">
                          <a:solidFill>
                            <a:srgbClr val="960000"/>
                          </a:solidFill>
                          <a:sym typeface="Wingdings"/>
                        </a:rPr>
                        <a:t></a:t>
                      </a:r>
                      <a:endParaRPr lang="en-MY" sz="1600" b="1" dirty="0">
                        <a:solidFill>
                          <a:srgbClr val="960000"/>
                        </a:solidFill>
                      </a:endParaRPr>
                    </a:p>
                  </a:txBody>
                  <a:tcPr marT="45708" marB="45708"/>
                </a:tc>
                <a:extLst>
                  <a:ext uri="{0D108BD9-81ED-4DB2-BD59-A6C34878D82A}">
                    <a16:rowId xmlns:a16="http://schemas.microsoft.com/office/drawing/2014/main" val="10006"/>
                  </a:ext>
                </a:extLst>
              </a:tr>
              <a:tr h="9695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600" b="1" i="1" dirty="0">
                          <a:solidFill>
                            <a:srgbClr val="002060"/>
                          </a:solidFill>
                          <a:sym typeface="Verdana" pitchFamily="34" charset="0"/>
                        </a:rPr>
                        <a:t>Assessment tests skills, allows for individual differences, not purely content-driven or based on rote learning</a:t>
                      </a:r>
                      <a:endParaRPr lang="en-MY" sz="1600" b="1" i="1" dirty="0">
                        <a:solidFill>
                          <a:srgbClr val="002060"/>
                        </a:solidFill>
                      </a:endParaRPr>
                    </a:p>
                  </a:txBody>
                  <a:tcPr marT="45708" marB="4570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MY" sz="1600" b="1" dirty="0">
                          <a:solidFill>
                            <a:srgbClr val="960000"/>
                          </a:solidFill>
                          <a:sym typeface="Wingdings"/>
                        </a:rPr>
                        <a:t></a:t>
                      </a:r>
                      <a:endParaRPr lang="en-MY" sz="1600" b="1" dirty="0">
                        <a:solidFill>
                          <a:srgbClr val="960000"/>
                        </a:solidFill>
                      </a:endParaRPr>
                    </a:p>
                  </a:txBody>
                  <a:tcPr marT="45708" marB="45708"/>
                </a:tc>
                <a:extLst>
                  <a:ext uri="{0D108BD9-81ED-4DB2-BD59-A6C34878D82A}">
                    <a16:rowId xmlns:a16="http://schemas.microsoft.com/office/drawing/2014/main" val="10007"/>
                  </a:ext>
                </a:extLst>
              </a:tr>
            </a:tbl>
          </a:graphicData>
        </a:graphic>
      </p:graphicFrame>
      <p:sp>
        <p:nvSpPr>
          <p:cNvPr id="4" name="Rectangle 3">
            <a:extLst>
              <a:ext uri="{FF2B5EF4-FFF2-40B4-BE49-F238E27FC236}">
                <a16:creationId xmlns:a16="http://schemas.microsoft.com/office/drawing/2014/main" id="{942679E3-A59E-4A97-BBBC-DC930BF9EBC6}"/>
              </a:ext>
            </a:extLst>
          </p:cNvPr>
          <p:cNvSpPr/>
          <p:nvPr/>
        </p:nvSpPr>
        <p:spPr>
          <a:xfrm>
            <a:off x="4569496" y="674702"/>
            <a:ext cx="3431196" cy="769441"/>
          </a:xfrm>
          <a:prstGeom prst="rect">
            <a:avLst/>
          </a:prstGeom>
        </p:spPr>
        <p:txBody>
          <a:bodyPr wrap="none">
            <a:spAutoFit/>
          </a:bodyPr>
          <a:lstStyle/>
          <a:p>
            <a:r>
              <a:rPr lang="en-MY" altLang="en-US" sz="2200" b="1" dirty="0">
                <a:solidFill>
                  <a:srgbClr val="C00000"/>
                </a:solidFill>
              </a:rPr>
              <a:t>Minimum Standards for LCE</a:t>
            </a:r>
          </a:p>
          <a:p>
            <a:pPr algn="ctr"/>
            <a:r>
              <a:rPr lang="en-MY" sz="2200" b="1" dirty="0">
                <a:solidFill>
                  <a:srgbClr val="C00000"/>
                </a:solidFill>
              </a:rPr>
              <a:t>are achieved</a:t>
            </a:r>
            <a:endParaRPr lang="en-US" sz="2200" b="1" dirty="0">
              <a:solidFill>
                <a:srgbClr val="C00000"/>
              </a:solidFill>
            </a:endParaRPr>
          </a:p>
        </p:txBody>
      </p:sp>
      <p:sp>
        <p:nvSpPr>
          <p:cNvPr id="6" name="Rectangle 5">
            <a:extLst>
              <a:ext uri="{FF2B5EF4-FFF2-40B4-BE49-F238E27FC236}">
                <a16:creationId xmlns:a16="http://schemas.microsoft.com/office/drawing/2014/main" id="{A278F009-5D7E-44C5-9FBF-58DE6654DB58}"/>
              </a:ext>
            </a:extLst>
          </p:cNvPr>
          <p:cNvSpPr/>
          <p:nvPr/>
        </p:nvSpPr>
        <p:spPr>
          <a:xfrm>
            <a:off x="9803569" y="4098627"/>
            <a:ext cx="1893724" cy="292388"/>
          </a:xfrm>
          <a:prstGeom prst="rect">
            <a:avLst/>
          </a:prstGeom>
        </p:spPr>
        <p:txBody>
          <a:bodyPr wrap="none">
            <a:spAutoFit/>
          </a:bodyPr>
          <a:lstStyle/>
          <a:p>
            <a:r>
              <a:rPr lang="en-US" sz="1300" dirty="0">
                <a:solidFill>
                  <a:srgbClr val="1155CC"/>
                </a:solidFill>
                <a:latin typeface="Arial" panose="020B0604020202020204" pitchFamily="34" charset="0"/>
                <a:hlinkClick r:id="rId8">
                  <a:extLst>
                    <a:ext uri="{A12FA001-AC4F-418D-AE19-62706E023703}">
                      <ahyp:hlinkClr xmlns:ahyp="http://schemas.microsoft.com/office/drawing/2018/hyperlinkcolor" val="tx"/>
                    </a:ext>
                  </a:extLst>
                </a:hlinkClick>
              </a:rPr>
              <a:t>https://bit.ly/2WGWaBc</a:t>
            </a:r>
            <a:endParaRPr lang="en-US" sz="1300" dirty="0"/>
          </a:p>
        </p:txBody>
      </p:sp>
      <p:sp>
        <p:nvSpPr>
          <p:cNvPr id="7" name="Rectangle 6">
            <a:extLst>
              <a:ext uri="{FF2B5EF4-FFF2-40B4-BE49-F238E27FC236}">
                <a16:creationId xmlns:a16="http://schemas.microsoft.com/office/drawing/2014/main" id="{05153A17-3525-4244-9452-C072CD5CAABA}"/>
              </a:ext>
            </a:extLst>
          </p:cNvPr>
          <p:cNvSpPr/>
          <p:nvPr/>
        </p:nvSpPr>
        <p:spPr>
          <a:xfrm>
            <a:off x="9166856" y="4060155"/>
            <a:ext cx="636713" cy="369332"/>
          </a:xfrm>
          <a:prstGeom prst="rect">
            <a:avLst/>
          </a:prstGeom>
        </p:spPr>
        <p:txBody>
          <a:bodyPr wrap="none">
            <a:spAutoFit/>
          </a:bodyPr>
          <a:lstStyle/>
          <a:p>
            <a:r>
              <a:rPr lang="en-US" sz="1400" dirty="0">
                <a:latin typeface="Arial" panose="020B0604020202020204" pitchFamily="34" charset="0"/>
                <a:hlinkClick r:id="rId8">
                  <a:extLst>
                    <a:ext uri="{A12FA001-AC4F-418D-AE19-62706E023703}">
                      <ahyp:hlinkClr xmlns:ahyp="http://schemas.microsoft.com/office/drawing/2018/hyperlinkcolor" val="tx"/>
                    </a:ext>
                  </a:extLst>
                </a:hlinkClick>
              </a:rPr>
              <a:t>TBL-</a:t>
            </a:r>
            <a:r>
              <a:rPr lang="en-US" dirty="0">
                <a:latin typeface="Arial" panose="020B0604020202020204" pitchFamily="34" charset="0"/>
                <a:hlinkClick r:id="rId8">
                  <a:extLst>
                    <a:ext uri="{A12FA001-AC4F-418D-AE19-62706E023703}">
                      <ahyp:hlinkClr xmlns:ahyp="http://schemas.microsoft.com/office/drawing/2018/hyperlinkcolor" val="tx"/>
                    </a:ext>
                  </a:extLst>
                </a:hlinkClick>
              </a:rPr>
              <a:t> </a:t>
            </a:r>
            <a:endParaRPr lang="en-US" dirty="0"/>
          </a:p>
        </p:txBody>
      </p:sp>
    </p:spTree>
    <p:extLst>
      <p:ext uri="{BB962C8B-B14F-4D97-AF65-F5344CB8AC3E}">
        <p14:creationId xmlns:p14="http://schemas.microsoft.com/office/powerpoint/2010/main" val="238367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50E612F-B602-4098-95A6-94FF7157A48E}"/>
              </a:ext>
            </a:extLst>
          </p:cNvPr>
          <p:cNvSpPr>
            <a:spLocks noGrp="1"/>
          </p:cNvSpPr>
          <p:nvPr>
            <p:ph type="dt" sz="half" idx="10"/>
          </p:nvPr>
        </p:nvSpPr>
        <p:spPr>
          <a:xfrm>
            <a:off x="838200" y="6480177"/>
            <a:ext cx="2743200" cy="365125"/>
          </a:xfrm>
        </p:spPr>
        <p:txBody>
          <a:bodyPr/>
          <a:lstStyle/>
          <a:p>
            <a:fld id="{2396BFE9-EE9A-4CE1-9B14-A14EBBFCA898}" type="datetime1">
              <a:rPr lang="en-US" smtClean="0"/>
              <a:t>6/5/2019</a:t>
            </a:fld>
            <a:endParaRPr lang="en-US" dirty="0"/>
          </a:p>
        </p:txBody>
      </p:sp>
      <p:sp>
        <p:nvSpPr>
          <p:cNvPr id="4" name="Slide Number Placeholder 3">
            <a:extLst>
              <a:ext uri="{FF2B5EF4-FFF2-40B4-BE49-F238E27FC236}">
                <a16:creationId xmlns:a16="http://schemas.microsoft.com/office/drawing/2014/main" id="{93A0F00E-E95A-4FA7-B45B-BFF61DF836AE}"/>
              </a:ext>
            </a:extLst>
          </p:cNvPr>
          <p:cNvSpPr>
            <a:spLocks noGrp="1"/>
          </p:cNvSpPr>
          <p:nvPr>
            <p:ph type="sldNum" sz="quarter" idx="12"/>
          </p:nvPr>
        </p:nvSpPr>
        <p:spPr>
          <a:xfrm>
            <a:off x="8610600" y="6480177"/>
            <a:ext cx="2743200" cy="365125"/>
          </a:xfrm>
        </p:spPr>
        <p:txBody>
          <a:bodyPr/>
          <a:lstStyle/>
          <a:p>
            <a:fld id="{5A8A6D7C-FD2C-475F-A3E7-B88166FD18FF}" type="slidenum">
              <a:rPr lang="en-US" smtClean="0"/>
              <a:t>16</a:t>
            </a:fld>
            <a:endParaRPr lang="en-US"/>
          </a:p>
        </p:txBody>
      </p:sp>
      <p:grpSp>
        <p:nvGrpSpPr>
          <p:cNvPr id="27" name="Group 26">
            <a:extLst>
              <a:ext uri="{FF2B5EF4-FFF2-40B4-BE49-F238E27FC236}">
                <a16:creationId xmlns:a16="http://schemas.microsoft.com/office/drawing/2014/main" id="{8B17B60C-F6A3-4373-B369-AF161ED02F21}"/>
              </a:ext>
            </a:extLst>
          </p:cNvPr>
          <p:cNvGrpSpPr/>
          <p:nvPr/>
        </p:nvGrpSpPr>
        <p:grpSpPr>
          <a:xfrm>
            <a:off x="2123299" y="6436800"/>
            <a:ext cx="8145598" cy="421201"/>
            <a:chOff x="1845868" y="48459"/>
            <a:chExt cx="8145598" cy="535206"/>
          </a:xfrm>
        </p:grpSpPr>
        <p:pic>
          <p:nvPicPr>
            <p:cNvPr id="28" name="Picture 2" descr="https://cdn.muni.cz/media/3003324/star-170824-export.png?mode=crop&amp;center=0.5,0.5&amp;rnd=131485001150000000&amp;width=600">
              <a:extLst>
                <a:ext uri="{FF2B5EF4-FFF2-40B4-BE49-F238E27FC236}">
                  <a16:creationId xmlns:a16="http://schemas.microsoft.com/office/drawing/2014/main" id="{4486BD64-115C-4EFD-9945-EDADC30993B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45868" y="48459"/>
              <a:ext cx="2097482" cy="52691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s://cdn.muni.cz/media/1960856/logo.jpg?mode=crop&amp;center=0.5,0.5&amp;rnd=131326752070000000&amp;width=278">
              <a:extLst>
                <a:ext uri="{FF2B5EF4-FFF2-40B4-BE49-F238E27FC236}">
                  <a16:creationId xmlns:a16="http://schemas.microsoft.com/office/drawing/2014/main" id="{A275AF60-5ABC-415A-8D9E-4AB6F25E30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083" y="56755"/>
              <a:ext cx="1998383" cy="52691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EA4F2F92-53DB-428B-8EED-46485F7A442E}"/>
                </a:ext>
              </a:extLst>
            </p:cNvPr>
            <p:cNvGrpSpPr/>
            <p:nvPr/>
          </p:nvGrpSpPr>
          <p:grpSpPr>
            <a:xfrm>
              <a:off x="4999500" y="48459"/>
              <a:ext cx="2115673" cy="473158"/>
              <a:chOff x="4708433" y="-633"/>
              <a:chExt cx="3658841" cy="1196105"/>
            </a:xfrm>
          </p:grpSpPr>
          <p:pic>
            <p:nvPicPr>
              <p:cNvPr id="31" name="Picture 30">
                <a:extLst>
                  <a:ext uri="{FF2B5EF4-FFF2-40B4-BE49-F238E27FC236}">
                    <a16:creationId xmlns:a16="http://schemas.microsoft.com/office/drawing/2014/main" id="{5361C34C-3E8F-4843-9254-34968FAB12B6}"/>
                  </a:ext>
                </a:extLst>
              </p:cNvPr>
              <p:cNvPicPr>
                <a:picLocks noChangeAspect="1"/>
              </p:cNvPicPr>
              <p:nvPr/>
            </p:nvPicPr>
            <p:blipFill rotWithShape="1">
              <a:blip r:embed="rId5">
                <a:extLst>
                  <a:ext uri="{28A0092B-C50C-407E-A947-70E740481C1C}">
                    <a14:useLocalDpi xmlns:a14="http://schemas.microsoft.com/office/drawing/2010/main" val="0"/>
                  </a:ext>
                </a:extLst>
              </a:blip>
              <a:srcRect t="21384" r="55000" b="34054"/>
              <a:stretch/>
            </p:blipFill>
            <p:spPr>
              <a:xfrm>
                <a:off x="4708433" y="-633"/>
                <a:ext cx="764641" cy="1174873"/>
              </a:xfrm>
              <a:prstGeom prst="rect">
                <a:avLst/>
              </a:prstGeom>
            </p:spPr>
          </p:pic>
          <p:sp>
            <p:nvSpPr>
              <p:cNvPr id="32" name="TextBox 31">
                <a:extLst>
                  <a:ext uri="{FF2B5EF4-FFF2-40B4-BE49-F238E27FC236}">
                    <a16:creationId xmlns:a16="http://schemas.microsoft.com/office/drawing/2014/main" id="{BAA26700-D34D-43C1-81EC-A6C61FB57462}"/>
                  </a:ext>
                </a:extLst>
              </p:cNvPr>
              <p:cNvSpPr txBox="1"/>
              <p:nvPr/>
            </p:nvSpPr>
            <p:spPr>
              <a:xfrm>
                <a:off x="5318471" y="20599"/>
                <a:ext cx="3048803" cy="1174873"/>
              </a:xfrm>
              <a:prstGeom prst="rect">
                <a:avLst/>
              </a:prstGeom>
              <a:noFill/>
            </p:spPr>
            <p:txBody>
              <a:bodyPr wrap="square" rtlCol="0">
                <a:spAutoFit/>
              </a:bodyPr>
              <a:lstStyle/>
              <a:p>
                <a:pPr algn="ctr"/>
                <a:r>
                  <a:rPr lang="en-US" sz="1100" b="1" dirty="0" err="1">
                    <a:solidFill>
                      <a:srgbClr val="002060"/>
                    </a:solidFill>
                  </a:rPr>
                  <a:t>Sulkhan</a:t>
                </a:r>
                <a:r>
                  <a:rPr lang="en-US" sz="1100" b="1" dirty="0">
                    <a:solidFill>
                      <a:srgbClr val="002060"/>
                    </a:solidFill>
                  </a:rPr>
                  <a:t>-Saba </a:t>
                </a:r>
                <a:r>
                  <a:rPr lang="en-US" sz="1100" b="1" dirty="0" err="1">
                    <a:solidFill>
                      <a:srgbClr val="002060"/>
                    </a:solidFill>
                  </a:rPr>
                  <a:t>Orbeliani</a:t>
                </a:r>
                <a:r>
                  <a:rPr lang="en-US" sz="1100" b="1" dirty="0">
                    <a:solidFill>
                      <a:srgbClr val="002060"/>
                    </a:solidFill>
                  </a:rPr>
                  <a:t> University</a:t>
                </a:r>
              </a:p>
            </p:txBody>
          </p:sp>
        </p:grpSp>
      </p:grpSp>
      <p:sp>
        <p:nvSpPr>
          <p:cNvPr id="13" name="Content Placeholder 2">
            <a:extLst>
              <a:ext uri="{FF2B5EF4-FFF2-40B4-BE49-F238E27FC236}">
                <a16:creationId xmlns:a16="http://schemas.microsoft.com/office/drawing/2014/main" id="{D0CC36EF-8D6D-4D6E-8A2C-DEAE34951238}"/>
              </a:ext>
            </a:extLst>
          </p:cNvPr>
          <p:cNvSpPr txBox="1">
            <a:spLocks/>
          </p:cNvSpPr>
          <p:nvPr/>
        </p:nvSpPr>
        <p:spPr>
          <a:xfrm>
            <a:off x="96841" y="249373"/>
            <a:ext cx="3805298" cy="63592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600"/>
              </a:spcAft>
              <a:buNone/>
            </a:pPr>
            <a:r>
              <a:rPr lang="en-US" sz="2200" b="1" dirty="0">
                <a:solidFill>
                  <a:srgbClr val="0070C0"/>
                </a:solidFill>
              </a:rPr>
              <a:t>Institutional challenges</a:t>
            </a:r>
          </a:p>
          <a:p>
            <a:pPr algn="just">
              <a:spcBef>
                <a:spcPts val="300"/>
              </a:spcBef>
              <a:spcAft>
                <a:spcPts val="300"/>
              </a:spcAft>
              <a:buFont typeface="Wingdings" panose="05000000000000000000" pitchFamily="2" charset="2"/>
              <a:buChar char="v"/>
            </a:pPr>
            <a:r>
              <a:rPr lang="en-US" sz="1800" i="1" dirty="0">
                <a:solidFill>
                  <a:schemeClr val="tx1">
                    <a:lumMod val="95000"/>
                    <a:lumOff val="5000"/>
                  </a:schemeClr>
                </a:solidFill>
              </a:rPr>
              <a:t>Academic reward structure</a:t>
            </a:r>
          </a:p>
          <a:p>
            <a:pPr algn="just">
              <a:spcBef>
                <a:spcPts val="300"/>
              </a:spcBef>
              <a:spcAft>
                <a:spcPts val="300"/>
              </a:spcAft>
              <a:buFont typeface="Wingdings" panose="05000000000000000000" pitchFamily="2" charset="2"/>
              <a:buChar char="v"/>
            </a:pPr>
            <a:r>
              <a:rPr lang="en-US" sz="1800" i="1" dirty="0">
                <a:solidFill>
                  <a:schemeClr val="tx1">
                    <a:lumMod val="95000"/>
                    <a:lumOff val="5000"/>
                  </a:schemeClr>
                </a:solidFill>
              </a:rPr>
              <a:t>Academic rules for hiring and promotion </a:t>
            </a:r>
          </a:p>
          <a:p>
            <a:pPr algn="just">
              <a:spcBef>
                <a:spcPts val="300"/>
              </a:spcBef>
              <a:spcAft>
                <a:spcPts val="300"/>
              </a:spcAft>
              <a:buFont typeface="Wingdings" panose="05000000000000000000" pitchFamily="2" charset="2"/>
              <a:buChar char="v"/>
            </a:pPr>
            <a:r>
              <a:rPr lang="en-US" sz="1800" i="1" dirty="0">
                <a:solidFill>
                  <a:schemeClr val="tx1">
                    <a:lumMod val="95000"/>
                    <a:lumOff val="5000"/>
                  </a:schemeClr>
                </a:solidFill>
              </a:rPr>
              <a:t>The infrastructure</a:t>
            </a:r>
          </a:p>
          <a:p>
            <a:pPr algn="just">
              <a:spcBef>
                <a:spcPts val="300"/>
              </a:spcBef>
              <a:spcAft>
                <a:spcPts val="300"/>
              </a:spcAft>
              <a:buFont typeface="Wingdings" panose="05000000000000000000" pitchFamily="2" charset="2"/>
              <a:buChar char="v"/>
            </a:pPr>
            <a:r>
              <a:rPr lang="en-US" sz="1800" i="1" dirty="0">
                <a:solidFill>
                  <a:schemeClr val="tx1">
                    <a:lumMod val="95000"/>
                    <a:lumOff val="5000"/>
                  </a:schemeClr>
                </a:solidFill>
              </a:rPr>
              <a:t>The diluted mission of the university</a:t>
            </a:r>
          </a:p>
          <a:p>
            <a:pPr algn="just">
              <a:spcBef>
                <a:spcPts val="300"/>
              </a:spcBef>
              <a:spcAft>
                <a:spcPts val="300"/>
              </a:spcAft>
              <a:buFont typeface="Wingdings" panose="05000000000000000000" pitchFamily="2" charset="2"/>
              <a:buChar char="v"/>
            </a:pPr>
            <a:r>
              <a:rPr lang="en-US" sz="1800" i="1" dirty="0">
                <a:solidFill>
                  <a:schemeClr val="tx1">
                    <a:lumMod val="95000"/>
                    <a:lumOff val="5000"/>
                  </a:schemeClr>
                </a:solidFill>
              </a:rPr>
              <a:t>The institutional culture </a:t>
            </a:r>
          </a:p>
          <a:p>
            <a:pPr algn="just">
              <a:spcBef>
                <a:spcPts val="300"/>
              </a:spcBef>
              <a:spcAft>
                <a:spcPts val="300"/>
              </a:spcAft>
              <a:buFont typeface="Wingdings" panose="05000000000000000000" pitchFamily="2" charset="2"/>
              <a:buChar char="v"/>
            </a:pPr>
            <a:r>
              <a:rPr lang="en-US" sz="1800" i="1" dirty="0">
                <a:solidFill>
                  <a:schemeClr val="tx1">
                    <a:lumMod val="95000"/>
                    <a:lumOff val="5000"/>
                  </a:schemeClr>
                </a:solidFill>
              </a:rPr>
              <a:t>Financial considerations </a:t>
            </a:r>
          </a:p>
          <a:p>
            <a:pPr algn="just">
              <a:spcBef>
                <a:spcPts val="300"/>
              </a:spcBef>
              <a:spcAft>
                <a:spcPts val="300"/>
              </a:spcAft>
              <a:buFont typeface="Wingdings" panose="05000000000000000000" pitchFamily="2" charset="2"/>
              <a:buChar char="v"/>
            </a:pPr>
            <a:r>
              <a:rPr lang="en-US" sz="1800" i="1" dirty="0"/>
              <a:t>Expectations of changes direct teaching to the Innovative learning approach and results of LCT implementation are too high, but the speed of expected change is too rapid. </a:t>
            </a:r>
          </a:p>
          <a:p>
            <a:pPr algn="just">
              <a:spcBef>
                <a:spcPts val="300"/>
              </a:spcBef>
              <a:spcAft>
                <a:spcPts val="300"/>
              </a:spcAft>
              <a:buFont typeface="Wingdings" panose="05000000000000000000" pitchFamily="2" charset="2"/>
              <a:buChar char="v"/>
            </a:pPr>
            <a:r>
              <a:rPr lang="en-US" sz="1800" dirty="0"/>
              <a:t> </a:t>
            </a:r>
            <a:r>
              <a:rPr lang="en-US" sz="1800" i="1" dirty="0"/>
              <a:t>difficulties joined-up change of:</a:t>
            </a:r>
          </a:p>
          <a:p>
            <a:pPr lvl="1" algn="just">
              <a:spcBef>
                <a:spcPts val="0"/>
              </a:spcBef>
              <a:spcAft>
                <a:spcPts val="300"/>
              </a:spcAft>
              <a:buFont typeface="Wingdings" panose="05000000000000000000" pitchFamily="2" charset="2"/>
              <a:buChar char="ü"/>
            </a:pPr>
            <a:r>
              <a:rPr lang="en-US" sz="1400" i="1" dirty="0"/>
              <a:t> </a:t>
            </a:r>
            <a:r>
              <a:rPr lang="en-US" sz="1600" i="1" dirty="0"/>
              <a:t>curriculum</a:t>
            </a:r>
          </a:p>
          <a:p>
            <a:pPr lvl="1" algn="just">
              <a:spcBef>
                <a:spcPts val="0"/>
              </a:spcBef>
              <a:spcAft>
                <a:spcPts val="300"/>
              </a:spcAft>
              <a:buFont typeface="Wingdings" panose="05000000000000000000" pitchFamily="2" charset="2"/>
              <a:buChar char="ü"/>
            </a:pPr>
            <a:r>
              <a:rPr lang="en-US" sz="1600" i="1" dirty="0"/>
              <a:t>infrastructure</a:t>
            </a:r>
          </a:p>
          <a:p>
            <a:pPr lvl="1" algn="just">
              <a:spcBef>
                <a:spcPts val="0"/>
              </a:spcBef>
              <a:spcAft>
                <a:spcPts val="300"/>
              </a:spcAft>
              <a:buFont typeface="Wingdings" panose="05000000000000000000" pitchFamily="2" charset="2"/>
              <a:buChar char="ü"/>
            </a:pPr>
            <a:r>
              <a:rPr lang="en-US" sz="1600" i="1" dirty="0"/>
              <a:t>teacher education </a:t>
            </a:r>
          </a:p>
          <a:p>
            <a:pPr lvl="1" algn="just">
              <a:spcBef>
                <a:spcPts val="0"/>
              </a:spcBef>
              <a:spcAft>
                <a:spcPts val="300"/>
              </a:spcAft>
              <a:buFont typeface="Wingdings" panose="05000000000000000000" pitchFamily="2" charset="2"/>
              <a:buChar char="ü"/>
            </a:pPr>
            <a:r>
              <a:rPr lang="en-US" sz="1600" i="1" dirty="0"/>
              <a:t>examination </a:t>
            </a:r>
          </a:p>
          <a:p>
            <a:pPr lvl="1" algn="just">
              <a:spcBef>
                <a:spcPts val="0"/>
              </a:spcBef>
              <a:spcAft>
                <a:spcPts val="300"/>
              </a:spcAft>
              <a:buFont typeface="Wingdings" panose="05000000000000000000" pitchFamily="2" charset="2"/>
              <a:buChar char="ü"/>
            </a:pPr>
            <a:r>
              <a:rPr lang="en-US" sz="1600" i="1" dirty="0"/>
              <a:t> assessment systems.</a:t>
            </a:r>
            <a:endParaRPr lang="en-US" sz="1600" dirty="0">
              <a:solidFill>
                <a:schemeClr val="tx1">
                  <a:lumMod val="95000"/>
                  <a:lumOff val="5000"/>
                </a:schemeClr>
              </a:solidFill>
            </a:endParaRPr>
          </a:p>
          <a:p>
            <a:pPr>
              <a:spcBef>
                <a:spcPts val="0"/>
              </a:spcBef>
              <a:spcAft>
                <a:spcPts val="600"/>
              </a:spcAft>
              <a:buFont typeface="Wingdings" panose="05000000000000000000" pitchFamily="2" charset="2"/>
              <a:buChar char="v"/>
            </a:pPr>
            <a:endParaRPr lang="en-US" sz="2000" dirty="0">
              <a:solidFill>
                <a:schemeClr val="tx1">
                  <a:lumMod val="95000"/>
                  <a:lumOff val="5000"/>
                </a:schemeClr>
              </a:solidFill>
            </a:endParaRPr>
          </a:p>
        </p:txBody>
      </p:sp>
      <p:sp>
        <p:nvSpPr>
          <p:cNvPr id="14" name="Title 2">
            <a:extLst>
              <a:ext uri="{FF2B5EF4-FFF2-40B4-BE49-F238E27FC236}">
                <a16:creationId xmlns:a16="http://schemas.microsoft.com/office/drawing/2014/main" id="{10025428-1961-41DE-8AF6-767291C07309}"/>
              </a:ext>
            </a:extLst>
          </p:cNvPr>
          <p:cNvSpPr txBox="1">
            <a:spLocks/>
          </p:cNvSpPr>
          <p:nvPr/>
        </p:nvSpPr>
        <p:spPr>
          <a:xfrm>
            <a:off x="3413451" y="25465"/>
            <a:ext cx="4611246" cy="5806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C00000"/>
                </a:solidFill>
              </a:rPr>
              <a:t>Challenges</a:t>
            </a:r>
          </a:p>
        </p:txBody>
      </p:sp>
      <p:sp>
        <p:nvSpPr>
          <p:cNvPr id="15" name="Content Placeholder 3">
            <a:extLst>
              <a:ext uri="{FF2B5EF4-FFF2-40B4-BE49-F238E27FC236}">
                <a16:creationId xmlns:a16="http://schemas.microsoft.com/office/drawing/2014/main" id="{8865B676-1A77-4C2B-BC45-BDD9F0B0E007}"/>
              </a:ext>
            </a:extLst>
          </p:cNvPr>
          <p:cNvSpPr txBox="1">
            <a:spLocks/>
          </p:cNvSpPr>
          <p:nvPr/>
        </p:nvSpPr>
        <p:spPr>
          <a:xfrm>
            <a:off x="8257219" y="93792"/>
            <a:ext cx="3806455" cy="3967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None/>
            </a:pPr>
            <a:r>
              <a:rPr lang="en-US" sz="2200" b="1" dirty="0">
                <a:solidFill>
                  <a:srgbClr val="0070C0"/>
                </a:solidFill>
              </a:rPr>
              <a:t>Teachers’ challenges</a:t>
            </a:r>
          </a:p>
          <a:p>
            <a:pPr algn="just">
              <a:spcBef>
                <a:spcPts val="0"/>
              </a:spcBef>
              <a:spcAft>
                <a:spcPts val="600"/>
              </a:spcAft>
              <a:buFont typeface="Wingdings" panose="05000000000000000000" pitchFamily="2" charset="2"/>
              <a:buChar char="v"/>
            </a:pPr>
            <a:r>
              <a:rPr lang="en-US" sz="1800" i="1" dirty="0"/>
              <a:t>Still need to maintain quality and set high expectations</a:t>
            </a:r>
          </a:p>
          <a:p>
            <a:pPr algn="just">
              <a:spcBef>
                <a:spcPts val="0"/>
              </a:spcBef>
              <a:spcAft>
                <a:spcPts val="600"/>
              </a:spcAft>
              <a:buFont typeface="Wingdings" panose="05000000000000000000" pitchFamily="2" charset="2"/>
              <a:buChar char="v"/>
            </a:pPr>
            <a:r>
              <a:rPr lang="en-US" sz="1800" i="1" dirty="0"/>
              <a:t>Still need teaching plan and need to stick to it. But need to be flexible and allow some “wiggle room”</a:t>
            </a:r>
          </a:p>
          <a:p>
            <a:pPr algn="just">
              <a:spcBef>
                <a:spcPts val="0"/>
              </a:spcBef>
              <a:spcAft>
                <a:spcPts val="600"/>
              </a:spcAft>
              <a:buFont typeface="Wingdings" panose="05000000000000000000" pitchFamily="2" charset="2"/>
              <a:buChar char="v"/>
            </a:pPr>
            <a:r>
              <a:rPr lang="en-US" sz="1800" i="1" dirty="0"/>
              <a:t>Need to prepare students for the new active model</a:t>
            </a:r>
          </a:p>
          <a:p>
            <a:pPr algn="just">
              <a:spcBef>
                <a:spcPts val="0"/>
              </a:spcBef>
              <a:spcAft>
                <a:spcPts val="600"/>
              </a:spcAft>
              <a:buFont typeface="Wingdings" panose="05000000000000000000" pitchFamily="2" charset="2"/>
              <a:buChar char="v"/>
            </a:pPr>
            <a:r>
              <a:rPr lang="en-US" sz="1800" i="1" dirty="0"/>
              <a:t>Take a long time for teachers so that teachers in general do not want to use cooperative learning </a:t>
            </a:r>
          </a:p>
          <a:p>
            <a:pPr algn="just">
              <a:spcBef>
                <a:spcPts val="0"/>
              </a:spcBef>
              <a:spcAft>
                <a:spcPts val="600"/>
              </a:spcAft>
              <a:buFont typeface="Wingdings" panose="05000000000000000000" pitchFamily="2" charset="2"/>
              <a:buChar char="v"/>
            </a:pPr>
            <a:r>
              <a:rPr lang="en-US" sz="1800" i="1" dirty="0"/>
              <a:t>It requires special skills of teachers so that not all teachers can do or use of cooperative learning </a:t>
            </a:r>
          </a:p>
          <a:p>
            <a:pPr algn="just">
              <a:spcBef>
                <a:spcPts val="0"/>
              </a:spcBef>
              <a:spcAft>
                <a:spcPts val="600"/>
              </a:spcAft>
              <a:buFont typeface="Wingdings" panose="05000000000000000000" pitchFamily="2" charset="2"/>
              <a:buChar char="v"/>
            </a:pPr>
            <a:endParaRPr lang="en-US" sz="1800" dirty="0"/>
          </a:p>
        </p:txBody>
      </p:sp>
      <p:pic>
        <p:nvPicPr>
          <p:cNvPr id="16" name="Picture 7">
            <a:extLst>
              <a:ext uri="{FF2B5EF4-FFF2-40B4-BE49-F238E27FC236}">
                <a16:creationId xmlns:a16="http://schemas.microsoft.com/office/drawing/2014/main" id="{52F192B0-57E9-4515-A58C-23FD3838A7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2578" y="4238046"/>
            <a:ext cx="3486844" cy="213085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8" name="Rectangle 17">
            <a:extLst>
              <a:ext uri="{FF2B5EF4-FFF2-40B4-BE49-F238E27FC236}">
                <a16:creationId xmlns:a16="http://schemas.microsoft.com/office/drawing/2014/main" id="{87BE0BC6-813D-4542-ACD9-67FCEB3038DE}"/>
              </a:ext>
            </a:extLst>
          </p:cNvPr>
          <p:cNvSpPr/>
          <p:nvPr/>
        </p:nvSpPr>
        <p:spPr>
          <a:xfrm>
            <a:off x="8276329" y="4170253"/>
            <a:ext cx="3855657" cy="369332"/>
          </a:xfrm>
          <a:prstGeom prst="rect">
            <a:avLst/>
          </a:prstGeom>
        </p:spPr>
        <p:txBody>
          <a:bodyPr wrap="square">
            <a:spAutoFit/>
          </a:bodyPr>
          <a:lstStyle/>
          <a:p>
            <a:pPr algn="ctr"/>
            <a:r>
              <a:rPr lang="en-US" altLang="en-US" b="1" dirty="0">
                <a:solidFill>
                  <a:srgbClr val="C00000"/>
                </a:solidFill>
              </a:rPr>
              <a:t>Reasons for not using LCT- approaches</a:t>
            </a:r>
            <a:endParaRPr lang="en-US" b="1" dirty="0">
              <a:solidFill>
                <a:srgbClr val="C00000"/>
              </a:solidFill>
            </a:endParaRPr>
          </a:p>
        </p:txBody>
      </p:sp>
      <p:sp>
        <p:nvSpPr>
          <p:cNvPr id="19" name="Content Placeholder 2">
            <a:extLst>
              <a:ext uri="{FF2B5EF4-FFF2-40B4-BE49-F238E27FC236}">
                <a16:creationId xmlns:a16="http://schemas.microsoft.com/office/drawing/2014/main" id="{E37AC58D-DEA3-4847-AF4D-A3A9DEB675E6}"/>
              </a:ext>
            </a:extLst>
          </p:cNvPr>
          <p:cNvSpPr txBox="1">
            <a:spLocks/>
          </p:cNvSpPr>
          <p:nvPr/>
        </p:nvSpPr>
        <p:spPr>
          <a:xfrm>
            <a:off x="8420367" y="4576432"/>
            <a:ext cx="3643307" cy="1854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Font typeface="Wingdings" panose="05000000000000000000" pitchFamily="2" charset="2"/>
              <a:buChar char="v"/>
              <a:defRPr/>
            </a:pPr>
            <a:r>
              <a:rPr lang="en-US" sz="1600" i="1" dirty="0">
                <a:solidFill>
                  <a:schemeClr val="tx1">
                    <a:lumMod val="95000"/>
                    <a:lumOff val="5000"/>
                  </a:schemeClr>
                </a:solidFill>
              </a:rPr>
              <a:t>Lack </a:t>
            </a:r>
            <a:r>
              <a:rPr lang="en-GB" sz="1600" dirty="0"/>
              <a:t> of </a:t>
            </a:r>
            <a:r>
              <a:rPr lang="en-GB" sz="1600" i="1" dirty="0"/>
              <a:t>confidence in using a range of methodologies</a:t>
            </a:r>
            <a:endParaRPr lang="en-US" sz="1600" i="1" dirty="0">
              <a:solidFill>
                <a:schemeClr val="tx1">
                  <a:lumMod val="95000"/>
                  <a:lumOff val="5000"/>
                </a:schemeClr>
              </a:solidFill>
            </a:endParaRPr>
          </a:p>
          <a:p>
            <a:pPr>
              <a:spcBef>
                <a:spcPts val="0"/>
              </a:spcBef>
              <a:buFont typeface="Wingdings" panose="05000000000000000000" pitchFamily="2" charset="2"/>
              <a:buChar char="v"/>
              <a:defRPr/>
            </a:pPr>
            <a:r>
              <a:rPr lang="en-US" sz="1600" i="1" dirty="0">
                <a:solidFill>
                  <a:schemeClr val="tx1">
                    <a:lumMod val="95000"/>
                    <a:lumOff val="5000"/>
                  </a:schemeClr>
                </a:solidFill>
              </a:rPr>
              <a:t>Waste of Time</a:t>
            </a:r>
          </a:p>
          <a:p>
            <a:pPr>
              <a:spcBef>
                <a:spcPts val="0"/>
              </a:spcBef>
              <a:buFont typeface="Wingdings" panose="05000000000000000000" pitchFamily="2" charset="2"/>
              <a:buChar char="v"/>
              <a:defRPr/>
            </a:pPr>
            <a:r>
              <a:rPr lang="en-US" sz="1600" i="1" dirty="0">
                <a:solidFill>
                  <a:schemeClr val="tx1">
                    <a:lumMod val="95000"/>
                    <a:lumOff val="5000"/>
                  </a:schemeClr>
                </a:solidFill>
              </a:rPr>
              <a:t>The exam system - s</a:t>
            </a:r>
            <a:r>
              <a:rPr lang="en-US" sz="1600" i="1" dirty="0"/>
              <a:t>tandardized tests</a:t>
            </a:r>
            <a:endParaRPr lang="en-US" sz="1600" i="1" dirty="0">
              <a:solidFill>
                <a:schemeClr val="tx1">
                  <a:lumMod val="95000"/>
                  <a:lumOff val="5000"/>
                </a:schemeClr>
              </a:solidFill>
            </a:endParaRPr>
          </a:p>
          <a:p>
            <a:pPr>
              <a:spcBef>
                <a:spcPts val="0"/>
              </a:spcBef>
              <a:buFont typeface="Wingdings" panose="05000000000000000000" pitchFamily="2" charset="2"/>
              <a:buChar char="v"/>
              <a:defRPr/>
            </a:pPr>
            <a:r>
              <a:rPr lang="en-US" sz="1600" i="1" dirty="0">
                <a:solidFill>
                  <a:schemeClr val="tx1">
                    <a:lumMod val="95000"/>
                    <a:lumOff val="5000"/>
                  </a:schemeClr>
                </a:solidFill>
              </a:rPr>
              <a:t>Class sizes and contact hours</a:t>
            </a:r>
          </a:p>
          <a:p>
            <a:pPr>
              <a:spcBef>
                <a:spcPts val="0"/>
              </a:spcBef>
              <a:buFont typeface="Wingdings" panose="05000000000000000000" pitchFamily="2" charset="2"/>
              <a:buChar char="v"/>
              <a:defRPr/>
            </a:pPr>
            <a:r>
              <a:rPr lang="en-US" sz="1600" i="1" dirty="0">
                <a:solidFill>
                  <a:schemeClr val="tx1">
                    <a:lumMod val="95000"/>
                    <a:lumOff val="5000"/>
                  </a:schemeClr>
                </a:solidFill>
              </a:rPr>
              <a:t>Classroom layout, teaching materials</a:t>
            </a:r>
          </a:p>
          <a:p>
            <a:pPr>
              <a:spcBef>
                <a:spcPts val="0"/>
              </a:spcBef>
              <a:buFont typeface="Wingdings" panose="05000000000000000000" pitchFamily="2" charset="2"/>
              <a:buChar char="v"/>
              <a:defRPr/>
            </a:pPr>
            <a:r>
              <a:rPr lang="en-US" sz="1600" i="1" dirty="0">
                <a:solidFill>
                  <a:schemeClr val="tx1">
                    <a:lumMod val="95000"/>
                    <a:lumOff val="5000"/>
                  </a:schemeClr>
                </a:solidFill>
              </a:rPr>
              <a:t>Student attitude and motivation</a:t>
            </a:r>
          </a:p>
          <a:p>
            <a:pPr>
              <a:spcBef>
                <a:spcPts val="0"/>
              </a:spcBef>
              <a:buFont typeface="Wingdings" panose="05000000000000000000" pitchFamily="2" charset="2"/>
              <a:buChar char="v"/>
              <a:defRPr/>
            </a:pPr>
            <a:r>
              <a:rPr lang="en-US" sz="1600" i="1" dirty="0">
                <a:solidFill>
                  <a:schemeClr val="tx1">
                    <a:lumMod val="95000"/>
                    <a:lumOff val="5000"/>
                  </a:schemeClr>
                </a:solidFill>
              </a:rPr>
              <a:t>Perception of other teachers</a:t>
            </a:r>
          </a:p>
        </p:txBody>
      </p:sp>
      <p:sp>
        <p:nvSpPr>
          <p:cNvPr id="20" name="Content Placeholder 2">
            <a:extLst>
              <a:ext uri="{FF2B5EF4-FFF2-40B4-BE49-F238E27FC236}">
                <a16:creationId xmlns:a16="http://schemas.microsoft.com/office/drawing/2014/main" id="{3FD70B14-81CE-4A07-AFF1-356C4BD57939}"/>
              </a:ext>
            </a:extLst>
          </p:cNvPr>
          <p:cNvSpPr txBox="1">
            <a:spLocks/>
          </p:cNvSpPr>
          <p:nvPr/>
        </p:nvSpPr>
        <p:spPr>
          <a:xfrm>
            <a:off x="4199842" y="648838"/>
            <a:ext cx="3805299" cy="374823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600"/>
              </a:spcAft>
              <a:buNone/>
            </a:pPr>
            <a:r>
              <a:rPr lang="en-US" sz="2200" b="1" dirty="0">
                <a:solidFill>
                  <a:srgbClr val="0070C0"/>
                </a:solidFill>
              </a:rPr>
              <a:t>Students’ challenges</a:t>
            </a:r>
          </a:p>
          <a:p>
            <a:pPr algn="just">
              <a:spcBef>
                <a:spcPts val="0"/>
              </a:spcBef>
              <a:spcAft>
                <a:spcPts val="600"/>
              </a:spcAft>
              <a:buFont typeface="Wingdings" panose="05000000000000000000" pitchFamily="2" charset="2"/>
              <a:buChar char="v"/>
            </a:pPr>
            <a:r>
              <a:rPr lang="en-US" sz="1800" i="1" dirty="0"/>
              <a:t>Students should have control over their learning</a:t>
            </a:r>
          </a:p>
          <a:p>
            <a:pPr algn="just">
              <a:spcBef>
                <a:spcPts val="0"/>
              </a:spcBef>
              <a:spcAft>
                <a:spcPts val="600"/>
              </a:spcAft>
              <a:buFont typeface="Wingdings" panose="05000000000000000000" pitchFamily="2" charset="2"/>
              <a:buChar char="v"/>
            </a:pPr>
            <a:r>
              <a:rPr lang="en-US" sz="1800" i="1" dirty="0"/>
              <a:t>Students have different experiences and background knowledge and interests</a:t>
            </a:r>
          </a:p>
          <a:p>
            <a:pPr algn="just">
              <a:spcBef>
                <a:spcPts val="0"/>
              </a:spcBef>
              <a:spcAft>
                <a:spcPts val="600"/>
              </a:spcAft>
              <a:buFont typeface="Wingdings" panose="05000000000000000000" pitchFamily="2" charset="2"/>
              <a:buChar char="v"/>
            </a:pPr>
            <a:r>
              <a:rPr lang="en-US" sz="1800" i="1" dirty="0"/>
              <a:t>weaker students should be placed with more able students to act as scaffolding</a:t>
            </a:r>
          </a:p>
          <a:p>
            <a:pPr algn="just">
              <a:spcBef>
                <a:spcPts val="0"/>
              </a:spcBef>
              <a:spcAft>
                <a:spcPts val="600"/>
              </a:spcAft>
              <a:buFont typeface="Wingdings" panose="05000000000000000000" pitchFamily="2" charset="2"/>
              <a:buChar char="v"/>
            </a:pPr>
            <a:r>
              <a:rPr lang="en-US" sz="1800" i="1" dirty="0"/>
              <a:t>LCT Increased student engagement with the content </a:t>
            </a:r>
          </a:p>
          <a:p>
            <a:pPr algn="just">
              <a:spcBef>
                <a:spcPts val="0"/>
              </a:spcBef>
              <a:spcAft>
                <a:spcPts val="600"/>
              </a:spcAft>
              <a:buFont typeface="Wingdings" panose="05000000000000000000" pitchFamily="2" charset="2"/>
              <a:buChar char="v"/>
            </a:pPr>
            <a:r>
              <a:rPr lang="en-US" sz="1800" i="1" dirty="0"/>
              <a:t> Increased student learning and long-term retention </a:t>
            </a:r>
          </a:p>
          <a:p>
            <a:pPr algn="just">
              <a:spcBef>
                <a:spcPts val="0"/>
              </a:spcBef>
              <a:spcAft>
                <a:spcPts val="600"/>
              </a:spcAft>
              <a:buFont typeface="Wingdings" panose="05000000000000000000" pitchFamily="2" charset="2"/>
              <a:buChar char="v"/>
            </a:pPr>
            <a:r>
              <a:rPr lang="en-US" sz="1800" i="1" dirty="0"/>
              <a:t>It requires a longer time and hard work for students to develop competencies, so it is difficult to achieve curriculum targets</a:t>
            </a:r>
          </a:p>
          <a:p>
            <a:pPr algn="just">
              <a:spcBef>
                <a:spcPts val="600"/>
              </a:spcBef>
              <a:spcAft>
                <a:spcPts val="600"/>
              </a:spcAft>
              <a:buFont typeface="Wingdings" panose="05000000000000000000" pitchFamily="2" charset="2"/>
              <a:buChar char="v"/>
            </a:pPr>
            <a:endParaRPr lang="en-US" sz="2000" dirty="0">
              <a:solidFill>
                <a:schemeClr val="tx1">
                  <a:lumMod val="95000"/>
                  <a:lumOff val="5000"/>
                </a:schemeClr>
              </a:solidFill>
            </a:endParaRPr>
          </a:p>
        </p:txBody>
      </p:sp>
    </p:spTree>
    <p:extLst>
      <p:ext uri="{BB962C8B-B14F-4D97-AF65-F5344CB8AC3E}">
        <p14:creationId xmlns:p14="http://schemas.microsoft.com/office/powerpoint/2010/main" val="3133426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findings-áá¡ á¡á£á áááá¡ á¨ááááá">
            <a:extLst>
              <a:ext uri="{FF2B5EF4-FFF2-40B4-BE49-F238E27FC236}">
                <a16:creationId xmlns:a16="http://schemas.microsoft.com/office/drawing/2014/main" id="{98A2C124-F8A9-4254-A79B-0B23D64B94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6" r="21821"/>
          <a:stretch/>
        </p:blipFill>
        <p:spPr bwMode="auto">
          <a:xfrm>
            <a:off x="3096429" y="4026497"/>
            <a:ext cx="3657600" cy="24470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F50E612F-B602-4098-95A6-94FF7157A48E}"/>
              </a:ext>
            </a:extLst>
          </p:cNvPr>
          <p:cNvSpPr>
            <a:spLocks noGrp="1"/>
          </p:cNvSpPr>
          <p:nvPr>
            <p:ph type="dt" sz="half" idx="10"/>
          </p:nvPr>
        </p:nvSpPr>
        <p:spPr>
          <a:xfrm>
            <a:off x="838200" y="6480177"/>
            <a:ext cx="2743200" cy="365125"/>
          </a:xfrm>
        </p:spPr>
        <p:txBody>
          <a:bodyPr/>
          <a:lstStyle/>
          <a:p>
            <a:fld id="{2396BFE9-EE9A-4CE1-9B14-A14EBBFCA898}" type="datetime1">
              <a:rPr lang="en-US" smtClean="0"/>
              <a:t>6/5/2019</a:t>
            </a:fld>
            <a:endParaRPr lang="en-US" dirty="0"/>
          </a:p>
        </p:txBody>
      </p:sp>
      <p:sp>
        <p:nvSpPr>
          <p:cNvPr id="4" name="Slide Number Placeholder 3">
            <a:extLst>
              <a:ext uri="{FF2B5EF4-FFF2-40B4-BE49-F238E27FC236}">
                <a16:creationId xmlns:a16="http://schemas.microsoft.com/office/drawing/2014/main" id="{93A0F00E-E95A-4FA7-B45B-BFF61DF836AE}"/>
              </a:ext>
            </a:extLst>
          </p:cNvPr>
          <p:cNvSpPr>
            <a:spLocks noGrp="1"/>
          </p:cNvSpPr>
          <p:nvPr>
            <p:ph type="sldNum" sz="quarter" idx="12"/>
          </p:nvPr>
        </p:nvSpPr>
        <p:spPr>
          <a:xfrm>
            <a:off x="8610600" y="6480177"/>
            <a:ext cx="2743200" cy="365125"/>
          </a:xfrm>
        </p:spPr>
        <p:txBody>
          <a:bodyPr/>
          <a:lstStyle/>
          <a:p>
            <a:fld id="{5A8A6D7C-FD2C-475F-A3E7-B88166FD18FF}" type="slidenum">
              <a:rPr lang="en-US" smtClean="0"/>
              <a:t>17</a:t>
            </a:fld>
            <a:endParaRPr lang="en-US"/>
          </a:p>
        </p:txBody>
      </p:sp>
      <p:grpSp>
        <p:nvGrpSpPr>
          <p:cNvPr id="27" name="Group 26">
            <a:extLst>
              <a:ext uri="{FF2B5EF4-FFF2-40B4-BE49-F238E27FC236}">
                <a16:creationId xmlns:a16="http://schemas.microsoft.com/office/drawing/2014/main" id="{8B17B60C-F6A3-4373-B369-AF161ED02F21}"/>
              </a:ext>
            </a:extLst>
          </p:cNvPr>
          <p:cNvGrpSpPr/>
          <p:nvPr/>
        </p:nvGrpSpPr>
        <p:grpSpPr>
          <a:xfrm>
            <a:off x="2123299" y="6436800"/>
            <a:ext cx="8145598" cy="421201"/>
            <a:chOff x="1845868" y="48459"/>
            <a:chExt cx="8145598" cy="535206"/>
          </a:xfrm>
        </p:grpSpPr>
        <p:pic>
          <p:nvPicPr>
            <p:cNvPr id="28" name="Picture 2" descr="https://cdn.muni.cz/media/3003324/star-170824-export.png?mode=crop&amp;center=0.5,0.5&amp;rnd=131485001150000000&amp;width=600">
              <a:extLst>
                <a:ext uri="{FF2B5EF4-FFF2-40B4-BE49-F238E27FC236}">
                  <a16:creationId xmlns:a16="http://schemas.microsoft.com/office/drawing/2014/main" id="{4486BD64-115C-4EFD-9945-EDADC30993B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45868" y="48459"/>
              <a:ext cx="2097482" cy="52691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s://cdn.muni.cz/media/1960856/logo.jpg?mode=crop&amp;center=0.5,0.5&amp;rnd=131326752070000000&amp;width=278">
              <a:extLst>
                <a:ext uri="{FF2B5EF4-FFF2-40B4-BE49-F238E27FC236}">
                  <a16:creationId xmlns:a16="http://schemas.microsoft.com/office/drawing/2014/main" id="{A275AF60-5ABC-415A-8D9E-4AB6F25E3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3083" y="56755"/>
              <a:ext cx="1998383" cy="52691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EA4F2F92-53DB-428B-8EED-46485F7A442E}"/>
                </a:ext>
              </a:extLst>
            </p:cNvPr>
            <p:cNvGrpSpPr/>
            <p:nvPr/>
          </p:nvGrpSpPr>
          <p:grpSpPr>
            <a:xfrm>
              <a:off x="4999500" y="48459"/>
              <a:ext cx="2115673" cy="473158"/>
              <a:chOff x="4708433" y="-633"/>
              <a:chExt cx="3658841" cy="1196105"/>
            </a:xfrm>
          </p:grpSpPr>
          <p:pic>
            <p:nvPicPr>
              <p:cNvPr id="31" name="Picture 30">
                <a:extLst>
                  <a:ext uri="{FF2B5EF4-FFF2-40B4-BE49-F238E27FC236}">
                    <a16:creationId xmlns:a16="http://schemas.microsoft.com/office/drawing/2014/main" id="{5361C34C-3E8F-4843-9254-34968FAB12B6}"/>
                  </a:ext>
                </a:extLst>
              </p:cNvPr>
              <p:cNvPicPr>
                <a:picLocks noChangeAspect="1"/>
              </p:cNvPicPr>
              <p:nvPr/>
            </p:nvPicPr>
            <p:blipFill rotWithShape="1">
              <a:blip r:embed="rId6">
                <a:extLst>
                  <a:ext uri="{28A0092B-C50C-407E-A947-70E740481C1C}">
                    <a14:useLocalDpi xmlns:a14="http://schemas.microsoft.com/office/drawing/2010/main" val="0"/>
                  </a:ext>
                </a:extLst>
              </a:blip>
              <a:srcRect t="21384" r="55000" b="34054"/>
              <a:stretch/>
            </p:blipFill>
            <p:spPr>
              <a:xfrm>
                <a:off x="4708433" y="-633"/>
                <a:ext cx="764641" cy="1174873"/>
              </a:xfrm>
              <a:prstGeom prst="rect">
                <a:avLst/>
              </a:prstGeom>
            </p:spPr>
          </p:pic>
          <p:sp>
            <p:nvSpPr>
              <p:cNvPr id="32" name="TextBox 31">
                <a:extLst>
                  <a:ext uri="{FF2B5EF4-FFF2-40B4-BE49-F238E27FC236}">
                    <a16:creationId xmlns:a16="http://schemas.microsoft.com/office/drawing/2014/main" id="{BAA26700-D34D-43C1-81EC-A6C61FB57462}"/>
                  </a:ext>
                </a:extLst>
              </p:cNvPr>
              <p:cNvSpPr txBox="1"/>
              <p:nvPr/>
            </p:nvSpPr>
            <p:spPr>
              <a:xfrm>
                <a:off x="5318471" y="20599"/>
                <a:ext cx="3048803" cy="1174873"/>
              </a:xfrm>
              <a:prstGeom prst="rect">
                <a:avLst/>
              </a:prstGeom>
              <a:noFill/>
            </p:spPr>
            <p:txBody>
              <a:bodyPr wrap="square" rtlCol="0">
                <a:spAutoFit/>
              </a:bodyPr>
              <a:lstStyle/>
              <a:p>
                <a:pPr algn="ctr"/>
                <a:r>
                  <a:rPr lang="en-US" sz="1100" b="1" dirty="0" err="1">
                    <a:solidFill>
                      <a:srgbClr val="002060"/>
                    </a:solidFill>
                  </a:rPr>
                  <a:t>Sulkhan</a:t>
                </a:r>
                <a:r>
                  <a:rPr lang="en-US" sz="1100" b="1" dirty="0">
                    <a:solidFill>
                      <a:srgbClr val="002060"/>
                    </a:solidFill>
                  </a:rPr>
                  <a:t>-Saba </a:t>
                </a:r>
                <a:r>
                  <a:rPr lang="en-US" sz="1100" b="1" dirty="0" err="1">
                    <a:solidFill>
                      <a:srgbClr val="002060"/>
                    </a:solidFill>
                  </a:rPr>
                  <a:t>Orbeliani</a:t>
                </a:r>
                <a:r>
                  <a:rPr lang="en-US" sz="1100" b="1" dirty="0">
                    <a:solidFill>
                      <a:srgbClr val="002060"/>
                    </a:solidFill>
                  </a:rPr>
                  <a:t> University</a:t>
                </a:r>
              </a:p>
            </p:txBody>
          </p:sp>
        </p:grpSp>
      </p:grpSp>
      <p:sp>
        <p:nvSpPr>
          <p:cNvPr id="15" name="Title 3">
            <a:extLst>
              <a:ext uri="{FF2B5EF4-FFF2-40B4-BE49-F238E27FC236}">
                <a16:creationId xmlns:a16="http://schemas.microsoft.com/office/drawing/2014/main" id="{B20B5559-E7A5-4BBF-9CB3-F00625588C22}"/>
              </a:ext>
            </a:extLst>
          </p:cNvPr>
          <p:cNvSpPr txBox="1">
            <a:spLocks/>
          </p:cNvSpPr>
          <p:nvPr/>
        </p:nvSpPr>
        <p:spPr>
          <a:xfrm>
            <a:off x="7187380" y="817099"/>
            <a:ext cx="4756970" cy="514296"/>
          </a:xfrm>
          <a:prstGeom prst="rect">
            <a:avLst/>
          </a:prstGeom>
        </p:spPr>
        <p:txBody>
          <a:bodyPr>
            <a:no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dirty="0">
                <a:ln/>
                <a:solidFill>
                  <a:schemeClr val="accent4"/>
                </a:solidFill>
                <a:latin typeface="+mn-lt"/>
              </a:rPr>
              <a:t>Principles underlying LCT</a:t>
            </a:r>
            <a:br>
              <a:rPr lang="en-US" sz="2400" b="1" dirty="0">
                <a:ln/>
                <a:solidFill>
                  <a:schemeClr val="accent4"/>
                </a:solidFill>
                <a:latin typeface="+mn-lt"/>
              </a:rPr>
            </a:br>
            <a:endParaRPr lang="sl-SI" sz="2400" b="1" dirty="0">
              <a:ln/>
              <a:solidFill>
                <a:schemeClr val="accent4"/>
              </a:solidFill>
              <a:latin typeface="+mn-lt"/>
            </a:endParaRPr>
          </a:p>
        </p:txBody>
      </p:sp>
      <p:sp>
        <p:nvSpPr>
          <p:cNvPr id="7" name="TextBox 6">
            <a:extLst>
              <a:ext uri="{FF2B5EF4-FFF2-40B4-BE49-F238E27FC236}">
                <a16:creationId xmlns:a16="http://schemas.microsoft.com/office/drawing/2014/main" id="{FE467AF8-B135-4956-8F55-DF379EAF3256}"/>
              </a:ext>
            </a:extLst>
          </p:cNvPr>
          <p:cNvSpPr txBox="1"/>
          <p:nvPr/>
        </p:nvSpPr>
        <p:spPr>
          <a:xfrm>
            <a:off x="3172040" y="-49363"/>
            <a:ext cx="6486525" cy="584775"/>
          </a:xfrm>
          <a:prstGeom prst="rect">
            <a:avLst/>
          </a:prstGeom>
          <a:noFill/>
        </p:spPr>
        <p:txBody>
          <a:bodyPr wrap="square" rtlCol="0">
            <a:spAutoFit/>
          </a:bodyPr>
          <a:lstStyle/>
          <a:p>
            <a:pPr algn="ctr"/>
            <a:r>
              <a:rPr lang="en-US" sz="3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Findings and recommendations</a:t>
            </a:r>
          </a:p>
        </p:txBody>
      </p:sp>
      <p:sp>
        <p:nvSpPr>
          <p:cNvPr id="16" name="Content Placeholder 4">
            <a:extLst>
              <a:ext uri="{FF2B5EF4-FFF2-40B4-BE49-F238E27FC236}">
                <a16:creationId xmlns:a16="http://schemas.microsoft.com/office/drawing/2014/main" id="{68D83A9B-2285-4EED-B001-E706DDA5FEA4}"/>
              </a:ext>
            </a:extLst>
          </p:cNvPr>
          <p:cNvSpPr txBox="1">
            <a:spLocks/>
          </p:cNvSpPr>
          <p:nvPr/>
        </p:nvSpPr>
        <p:spPr>
          <a:xfrm>
            <a:off x="6955131" y="1216156"/>
            <a:ext cx="4942370" cy="50658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v"/>
            </a:pPr>
            <a:r>
              <a:rPr lang="en-US" sz="2000" b="1" i="1" dirty="0">
                <a:latin typeface="+mj-lt"/>
                <a:ea typeface="+mj-ea"/>
                <a:cs typeface="+mj-cs"/>
              </a:rPr>
              <a:t> </a:t>
            </a:r>
            <a:r>
              <a:rPr lang="en-US" sz="2000" i="1" dirty="0">
                <a:ea typeface="+mj-ea"/>
                <a:cs typeface="+mj-cs"/>
              </a:rPr>
              <a:t>LCT requires an ongoing reflexive process</a:t>
            </a:r>
          </a:p>
          <a:p>
            <a:pPr algn="just">
              <a:buFont typeface="Wingdings" panose="05000000000000000000" pitchFamily="2" charset="2"/>
              <a:buChar char="v"/>
            </a:pPr>
            <a:r>
              <a:rPr lang="en-US" sz="2000" i="1" dirty="0">
                <a:ea typeface="+mj-ea"/>
                <a:cs typeface="+mj-cs"/>
              </a:rPr>
              <a:t> LCT does not have a “One-Size-Fits-All” solution </a:t>
            </a:r>
          </a:p>
          <a:p>
            <a:pPr algn="just">
              <a:buFont typeface="Wingdings" panose="05000000000000000000" pitchFamily="2" charset="2"/>
              <a:buChar char="v"/>
            </a:pPr>
            <a:r>
              <a:rPr lang="en-US" sz="2000" i="1" dirty="0">
                <a:ea typeface="+mj-ea"/>
                <a:cs typeface="+mj-cs"/>
              </a:rPr>
              <a:t> students have different learning styles</a:t>
            </a:r>
          </a:p>
          <a:p>
            <a:pPr algn="just">
              <a:buFont typeface="Wingdings" panose="05000000000000000000" pitchFamily="2" charset="2"/>
              <a:buChar char="v"/>
            </a:pPr>
            <a:r>
              <a:rPr lang="en-US" sz="2000" i="1" dirty="0">
                <a:ea typeface="+mj-ea"/>
                <a:cs typeface="+mj-cs"/>
              </a:rPr>
              <a:t> students have different needs and interests</a:t>
            </a:r>
          </a:p>
          <a:p>
            <a:pPr algn="just">
              <a:buFont typeface="Wingdings" panose="05000000000000000000" pitchFamily="2" charset="2"/>
              <a:buChar char="v"/>
            </a:pPr>
            <a:r>
              <a:rPr lang="en-US" sz="2000" i="1" dirty="0"/>
              <a:t>students have different experiences and background knowledge</a:t>
            </a:r>
          </a:p>
          <a:p>
            <a:pPr algn="just">
              <a:buFont typeface="Wingdings" panose="05000000000000000000" pitchFamily="2" charset="2"/>
              <a:buChar char="v"/>
            </a:pPr>
            <a:r>
              <a:rPr lang="en-US" sz="2000" i="1" dirty="0"/>
              <a:t> students should have control over their learning</a:t>
            </a:r>
          </a:p>
          <a:p>
            <a:pPr algn="just">
              <a:buFont typeface="Wingdings" panose="05000000000000000000" pitchFamily="2" charset="2"/>
              <a:buChar char="v"/>
            </a:pPr>
            <a:r>
              <a:rPr lang="en-US" sz="2000" i="1" dirty="0"/>
              <a:t> LCT is about “Enabling” not “Telling”</a:t>
            </a:r>
          </a:p>
          <a:p>
            <a:pPr algn="just">
              <a:buFont typeface="Wingdings" panose="05000000000000000000" pitchFamily="2" charset="2"/>
              <a:buChar char="v"/>
            </a:pPr>
            <a:r>
              <a:rPr lang="en-US" sz="2000" i="1" dirty="0"/>
              <a:t> learning requires cooperation between students and staff</a:t>
            </a:r>
          </a:p>
          <a:p>
            <a:pPr algn="just">
              <a:buFont typeface="Wingdings" panose="05000000000000000000" pitchFamily="2" charset="2"/>
              <a:buChar char="v"/>
            </a:pPr>
            <a:r>
              <a:rPr lang="en-US" sz="2000" i="1" dirty="0"/>
              <a:t>Right choice of methods, strategies and activities and is central to effective learning.</a:t>
            </a:r>
          </a:p>
          <a:p>
            <a:pPr marL="0" indent="0" algn="just">
              <a:buNone/>
            </a:pPr>
            <a:endParaRPr lang="en-US" sz="2000" i="1" dirty="0"/>
          </a:p>
        </p:txBody>
      </p:sp>
      <p:sp>
        <p:nvSpPr>
          <p:cNvPr id="17" name="Rectangle 16">
            <a:extLst>
              <a:ext uri="{FF2B5EF4-FFF2-40B4-BE49-F238E27FC236}">
                <a16:creationId xmlns:a16="http://schemas.microsoft.com/office/drawing/2014/main" id="{2A754E04-0F45-4531-9BFA-8B576023B1E4}"/>
              </a:ext>
            </a:extLst>
          </p:cNvPr>
          <p:cNvSpPr/>
          <p:nvPr/>
        </p:nvSpPr>
        <p:spPr>
          <a:xfrm>
            <a:off x="670292" y="831435"/>
            <a:ext cx="3850757" cy="769441"/>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2200" b="1" dirty="0">
                <a:ln/>
                <a:solidFill>
                  <a:schemeClr val="accent4"/>
                </a:solidFill>
              </a:rPr>
              <a:t>Practices need to be changed to achieve LCT</a:t>
            </a:r>
          </a:p>
        </p:txBody>
      </p:sp>
      <p:sp>
        <p:nvSpPr>
          <p:cNvPr id="18" name="Rectangle 17">
            <a:extLst>
              <a:ext uri="{FF2B5EF4-FFF2-40B4-BE49-F238E27FC236}">
                <a16:creationId xmlns:a16="http://schemas.microsoft.com/office/drawing/2014/main" id="{C2B6DC1E-4EB2-4EF9-BE7A-AB4BC56FA112}"/>
              </a:ext>
            </a:extLst>
          </p:cNvPr>
          <p:cNvSpPr/>
          <p:nvPr/>
        </p:nvSpPr>
        <p:spPr>
          <a:xfrm>
            <a:off x="670292" y="1896899"/>
            <a:ext cx="3946451" cy="2246769"/>
          </a:xfrm>
          <a:prstGeom prst="rect">
            <a:avLst/>
          </a:prstGeom>
        </p:spPr>
        <p:txBody>
          <a:bodyPr wrap="square">
            <a:spAutoFit/>
          </a:bodyPr>
          <a:lstStyle/>
          <a:p>
            <a:pPr marL="342900" indent="-342900">
              <a:spcAft>
                <a:spcPts val="600"/>
              </a:spcAft>
              <a:buFont typeface="Wingdings" panose="05000000000000000000" pitchFamily="2" charset="2"/>
              <a:buChar char="v"/>
            </a:pPr>
            <a:r>
              <a:rPr lang="en-US" sz="2000" i="1" dirty="0"/>
              <a:t>The functions of content</a:t>
            </a:r>
          </a:p>
          <a:p>
            <a:pPr marL="342900" indent="-342900">
              <a:spcAft>
                <a:spcPts val="600"/>
              </a:spcAft>
              <a:buFont typeface="Wingdings" panose="05000000000000000000" pitchFamily="2" charset="2"/>
              <a:buChar char="v"/>
            </a:pPr>
            <a:r>
              <a:rPr lang="en-US" sz="2000" i="1" dirty="0"/>
              <a:t>The role of the teacher</a:t>
            </a:r>
          </a:p>
          <a:p>
            <a:pPr marL="342900" indent="-342900">
              <a:spcAft>
                <a:spcPts val="600"/>
              </a:spcAft>
              <a:buFont typeface="Wingdings" panose="05000000000000000000" pitchFamily="2" charset="2"/>
              <a:buChar char="v"/>
            </a:pPr>
            <a:r>
              <a:rPr lang="en-US" sz="2000" i="1" dirty="0"/>
              <a:t>The responsibility for learning </a:t>
            </a:r>
          </a:p>
          <a:p>
            <a:pPr marL="342900" indent="-342900">
              <a:spcAft>
                <a:spcPts val="600"/>
              </a:spcAft>
              <a:buFont typeface="Wingdings" panose="05000000000000000000" pitchFamily="2" charset="2"/>
              <a:buChar char="v"/>
            </a:pPr>
            <a:r>
              <a:rPr lang="en-US" sz="2000" i="1" dirty="0"/>
              <a:t>The processes and purposes of evaluation </a:t>
            </a:r>
          </a:p>
          <a:p>
            <a:pPr marL="342900" indent="-342900">
              <a:spcAft>
                <a:spcPts val="600"/>
              </a:spcAft>
              <a:buFont typeface="Wingdings" panose="05000000000000000000" pitchFamily="2" charset="2"/>
              <a:buChar char="v"/>
            </a:pPr>
            <a:r>
              <a:rPr lang="en-US" sz="2000" i="1" dirty="0"/>
              <a:t>The balance of power </a:t>
            </a:r>
          </a:p>
        </p:txBody>
      </p:sp>
    </p:spTree>
    <p:extLst>
      <p:ext uri="{BB962C8B-B14F-4D97-AF65-F5344CB8AC3E}">
        <p14:creationId xmlns:p14="http://schemas.microsoft.com/office/powerpoint/2010/main" val="36407333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CEA3330-52EB-488B-9F23-B554327C7868}"/>
              </a:ext>
            </a:extLst>
          </p:cNvPr>
          <p:cNvPicPr>
            <a:picLocks noChangeAspect="1"/>
          </p:cNvPicPr>
          <p:nvPr/>
        </p:nvPicPr>
        <p:blipFill rotWithShape="1">
          <a:blip r:embed="rId3">
            <a:extLst>
              <a:ext uri="{28A0092B-C50C-407E-A947-70E740481C1C}">
                <a14:useLocalDpi xmlns:a14="http://schemas.microsoft.com/office/drawing/2010/main" val="0"/>
              </a:ext>
            </a:extLst>
          </a:blip>
          <a:srcRect l="13403" r="8681"/>
          <a:stretch/>
        </p:blipFill>
        <p:spPr>
          <a:xfrm>
            <a:off x="57150" y="4886990"/>
            <a:ext cx="4485552" cy="1618655"/>
          </a:xfrm>
          <a:prstGeom prst="rect">
            <a:avLst/>
          </a:prstGeom>
          <a:ln>
            <a:noFill/>
          </a:ln>
          <a:effectLst>
            <a:softEdge rad="112500"/>
          </a:effectLst>
        </p:spPr>
      </p:pic>
      <p:sp>
        <p:nvSpPr>
          <p:cNvPr id="3" name="Date Placeholder 2">
            <a:extLst>
              <a:ext uri="{FF2B5EF4-FFF2-40B4-BE49-F238E27FC236}">
                <a16:creationId xmlns:a16="http://schemas.microsoft.com/office/drawing/2014/main" id="{F50E612F-B602-4098-95A6-94FF7157A48E}"/>
              </a:ext>
            </a:extLst>
          </p:cNvPr>
          <p:cNvSpPr>
            <a:spLocks noGrp="1"/>
          </p:cNvSpPr>
          <p:nvPr>
            <p:ph type="dt" sz="half" idx="10"/>
          </p:nvPr>
        </p:nvSpPr>
        <p:spPr>
          <a:xfrm>
            <a:off x="838200" y="6480177"/>
            <a:ext cx="2743200" cy="365125"/>
          </a:xfrm>
        </p:spPr>
        <p:txBody>
          <a:bodyPr/>
          <a:lstStyle/>
          <a:p>
            <a:fld id="{2396BFE9-EE9A-4CE1-9B14-A14EBBFCA898}" type="datetime1">
              <a:rPr lang="en-US" smtClean="0"/>
              <a:t>6/5/2019</a:t>
            </a:fld>
            <a:endParaRPr lang="en-US" dirty="0"/>
          </a:p>
        </p:txBody>
      </p:sp>
      <p:sp>
        <p:nvSpPr>
          <p:cNvPr id="4" name="Slide Number Placeholder 3">
            <a:extLst>
              <a:ext uri="{FF2B5EF4-FFF2-40B4-BE49-F238E27FC236}">
                <a16:creationId xmlns:a16="http://schemas.microsoft.com/office/drawing/2014/main" id="{93A0F00E-E95A-4FA7-B45B-BFF61DF836AE}"/>
              </a:ext>
            </a:extLst>
          </p:cNvPr>
          <p:cNvSpPr>
            <a:spLocks noGrp="1"/>
          </p:cNvSpPr>
          <p:nvPr>
            <p:ph type="sldNum" sz="quarter" idx="12"/>
          </p:nvPr>
        </p:nvSpPr>
        <p:spPr>
          <a:xfrm>
            <a:off x="8610600" y="6480177"/>
            <a:ext cx="2743200" cy="365125"/>
          </a:xfrm>
        </p:spPr>
        <p:txBody>
          <a:bodyPr/>
          <a:lstStyle/>
          <a:p>
            <a:fld id="{5A8A6D7C-FD2C-475F-A3E7-B88166FD18FF}" type="slidenum">
              <a:rPr lang="en-US" smtClean="0"/>
              <a:t>18</a:t>
            </a:fld>
            <a:endParaRPr lang="en-US"/>
          </a:p>
        </p:txBody>
      </p:sp>
      <p:grpSp>
        <p:nvGrpSpPr>
          <p:cNvPr id="27" name="Group 26">
            <a:extLst>
              <a:ext uri="{FF2B5EF4-FFF2-40B4-BE49-F238E27FC236}">
                <a16:creationId xmlns:a16="http://schemas.microsoft.com/office/drawing/2014/main" id="{8B17B60C-F6A3-4373-B369-AF161ED02F21}"/>
              </a:ext>
            </a:extLst>
          </p:cNvPr>
          <p:cNvGrpSpPr/>
          <p:nvPr/>
        </p:nvGrpSpPr>
        <p:grpSpPr>
          <a:xfrm>
            <a:off x="2123299" y="6436800"/>
            <a:ext cx="8145598" cy="421201"/>
            <a:chOff x="1845868" y="48459"/>
            <a:chExt cx="8145598" cy="535206"/>
          </a:xfrm>
        </p:grpSpPr>
        <p:pic>
          <p:nvPicPr>
            <p:cNvPr id="28" name="Picture 2" descr="https://cdn.muni.cz/media/3003324/star-170824-export.png?mode=crop&amp;center=0.5,0.5&amp;rnd=131485001150000000&amp;width=600">
              <a:extLst>
                <a:ext uri="{FF2B5EF4-FFF2-40B4-BE49-F238E27FC236}">
                  <a16:creationId xmlns:a16="http://schemas.microsoft.com/office/drawing/2014/main" id="{4486BD64-115C-4EFD-9945-EDADC30993B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45868" y="48459"/>
              <a:ext cx="2097482" cy="52691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s://cdn.muni.cz/media/1960856/logo.jpg?mode=crop&amp;center=0.5,0.5&amp;rnd=131326752070000000&amp;width=278">
              <a:extLst>
                <a:ext uri="{FF2B5EF4-FFF2-40B4-BE49-F238E27FC236}">
                  <a16:creationId xmlns:a16="http://schemas.microsoft.com/office/drawing/2014/main" id="{A275AF60-5ABC-415A-8D9E-4AB6F25E3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3083" y="56755"/>
              <a:ext cx="1998383" cy="52691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EA4F2F92-53DB-428B-8EED-46485F7A442E}"/>
                </a:ext>
              </a:extLst>
            </p:cNvPr>
            <p:cNvGrpSpPr/>
            <p:nvPr/>
          </p:nvGrpSpPr>
          <p:grpSpPr>
            <a:xfrm>
              <a:off x="4999500" y="48459"/>
              <a:ext cx="2115673" cy="473158"/>
              <a:chOff x="4708433" y="-633"/>
              <a:chExt cx="3658841" cy="1196105"/>
            </a:xfrm>
          </p:grpSpPr>
          <p:pic>
            <p:nvPicPr>
              <p:cNvPr id="31" name="Picture 30">
                <a:extLst>
                  <a:ext uri="{FF2B5EF4-FFF2-40B4-BE49-F238E27FC236}">
                    <a16:creationId xmlns:a16="http://schemas.microsoft.com/office/drawing/2014/main" id="{5361C34C-3E8F-4843-9254-34968FAB12B6}"/>
                  </a:ext>
                </a:extLst>
              </p:cNvPr>
              <p:cNvPicPr>
                <a:picLocks noChangeAspect="1"/>
              </p:cNvPicPr>
              <p:nvPr/>
            </p:nvPicPr>
            <p:blipFill rotWithShape="1">
              <a:blip r:embed="rId6">
                <a:extLst>
                  <a:ext uri="{28A0092B-C50C-407E-A947-70E740481C1C}">
                    <a14:useLocalDpi xmlns:a14="http://schemas.microsoft.com/office/drawing/2010/main" val="0"/>
                  </a:ext>
                </a:extLst>
              </a:blip>
              <a:srcRect t="21384" r="55000" b="34054"/>
              <a:stretch/>
            </p:blipFill>
            <p:spPr>
              <a:xfrm>
                <a:off x="4708433" y="-633"/>
                <a:ext cx="764641" cy="1174873"/>
              </a:xfrm>
              <a:prstGeom prst="rect">
                <a:avLst/>
              </a:prstGeom>
            </p:spPr>
          </p:pic>
          <p:sp>
            <p:nvSpPr>
              <p:cNvPr id="32" name="TextBox 31">
                <a:extLst>
                  <a:ext uri="{FF2B5EF4-FFF2-40B4-BE49-F238E27FC236}">
                    <a16:creationId xmlns:a16="http://schemas.microsoft.com/office/drawing/2014/main" id="{BAA26700-D34D-43C1-81EC-A6C61FB57462}"/>
                  </a:ext>
                </a:extLst>
              </p:cNvPr>
              <p:cNvSpPr txBox="1"/>
              <p:nvPr/>
            </p:nvSpPr>
            <p:spPr>
              <a:xfrm>
                <a:off x="5318471" y="20599"/>
                <a:ext cx="3048803" cy="1174873"/>
              </a:xfrm>
              <a:prstGeom prst="rect">
                <a:avLst/>
              </a:prstGeom>
              <a:noFill/>
            </p:spPr>
            <p:txBody>
              <a:bodyPr wrap="square" rtlCol="0">
                <a:spAutoFit/>
              </a:bodyPr>
              <a:lstStyle/>
              <a:p>
                <a:pPr algn="ctr"/>
                <a:r>
                  <a:rPr lang="en-US" sz="1100" b="1" dirty="0" err="1">
                    <a:solidFill>
                      <a:srgbClr val="002060"/>
                    </a:solidFill>
                  </a:rPr>
                  <a:t>Sulkhan</a:t>
                </a:r>
                <a:r>
                  <a:rPr lang="en-US" sz="1100" b="1" dirty="0">
                    <a:solidFill>
                      <a:srgbClr val="002060"/>
                    </a:solidFill>
                  </a:rPr>
                  <a:t>-Saba </a:t>
                </a:r>
                <a:r>
                  <a:rPr lang="en-US" sz="1100" b="1" dirty="0" err="1">
                    <a:solidFill>
                      <a:srgbClr val="002060"/>
                    </a:solidFill>
                  </a:rPr>
                  <a:t>Orbeliani</a:t>
                </a:r>
                <a:r>
                  <a:rPr lang="en-US" sz="1100" b="1" dirty="0">
                    <a:solidFill>
                      <a:srgbClr val="002060"/>
                    </a:solidFill>
                  </a:rPr>
                  <a:t> University</a:t>
                </a:r>
              </a:p>
            </p:txBody>
          </p:sp>
        </p:grpSp>
      </p:grpSp>
      <p:grpSp>
        <p:nvGrpSpPr>
          <p:cNvPr id="13" name="Group 12">
            <a:extLst>
              <a:ext uri="{FF2B5EF4-FFF2-40B4-BE49-F238E27FC236}">
                <a16:creationId xmlns:a16="http://schemas.microsoft.com/office/drawing/2014/main" id="{6E47B59E-8B55-49B6-A20B-30F7257F6CCF}"/>
              </a:ext>
            </a:extLst>
          </p:cNvPr>
          <p:cNvGrpSpPr/>
          <p:nvPr/>
        </p:nvGrpSpPr>
        <p:grpSpPr>
          <a:xfrm>
            <a:off x="283865" y="970951"/>
            <a:ext cx="11705076" cy="4985980"/>
            <a:chOff x="283865" y="970951"/>
            <a:chExt cx="11705076" cy="4985980"/>
          </a:xfrm>
        </p:grpSpPr>
        <p:sp>
          <p:nvSpPr>
            <p:cNvPr id="23" name="Content Placeholder 2">
              <a:extLst>
                <a:ext uri="{FF2B5EF4-FFF2-40B4-BE49-F238E27FC236}">
                  <a16:creationId xmlns:a16="http://schemas.microsoft.com/office/drawing/2014/main" id="{9050E4D9-02F7-4BB3-8663-6CA870465B6D}"/>
                </a:ext>
              </a:extLst>
            </p:cNvPr>
            <p:cNvSpPr txBox="1">
              <a:spLocks/>
            </p:cNvSpPr>
            <p:nvPr/>
          </p:nvSpPr>
          <p:spPr>
            <a:xfrm>
              <a:off x="283865" y="1036301"/>
              <a:ext cx="3474720" cy="3657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dirty="0">
                  <a:ln>
                    <a:solidFill>
                      <a:srgbClr val="002060"/>
                    </a:solidFill>
                  </a:ln>
                  <a:solidFill>
                    <a:schemeClr val="accent4"/>
                  </a:solidFill>
                </a:rPr>
                <a:t>Institutional benefits of LCT</a:t>
              </a:r>
            </a:p>
            <a:p>
              <a:pPr algn="just">
                <a:buFont typeface="Wingdings" panose="05000000000000000000" pitchFamily="2" charset="2"/>
                <a:buChar char="v"/>
              </a:pPr>
              <a:r>
                <a:rPr lang="en-US" sz="1600" i="1" dirty="0"/>
                <a:t> Quality enhancement</a:t>
              </a:r>
            </a:p>
            <a:p>
              <a:pPr algn="just">
                <a:buFont typeface="Wingdings" panose="05000000000000000000" pitchFamily="2" charset="2"/>
                <a:buChar char="v"/>
              </a:pPr>
              <a:r>
                <a:rPr lang="en-US" sz="1600" i="1" dirty="0"/>
                <a:t> Higher student retention rates </a:t>
              </a:r>
            </a:p>
            <a:p>
              <a:pPr algn="just">
                <a:buFont typeface="Wingdings" panose="05000000000000000000" pitchFamily="2" charset="2"/>
                <a:buChar char="v"/>
              </a:pPr>
              <a:r>
                <a:rPr lang="en-US" sz="1600" i="1" dirty="0"/>
                <a:t> Recruitment: attractiveness for students</a:t>
              </a:r>
            </a:p>
            <a:p>
              <a:pPr algn="just">
                <a:buFont typeface="Wingdings" panose="05000000000000000000" pitchFamily="2" charset="2"/>
                <a:buChar char="v"/>
              </a:pPr>
              <a:r>
                <a:rPr lang="en-US" sz="1600" i="1" dirty="0"/>
                <a:t> Creates other opportunities (adult education)</a:t>
              </a:r>
            </a:p>
            <a:p>
              <a:pPr algn="just">
                <a:buFont typeface="Wingdings" panose="05000000000000000000" pitchFamily="2" charset="2"/>
                <a:buChar char="v"/>
              </a:pPr>
              <a:r>
                <a:rPr lang="en-US" sz="1600" i="1" dirty="0"/>
                <a:t> Increased credibility in relation with employers</a:t>
              </a:r>
            </a:p>
            <a:p>
              <a:pPr algn="just">
                <a:buFont typeface="Wingdings" panose="05000000000000000000" pitchFamily="2" charset="2"/>
                <a:buChar char="v"/>
              </a:pPr>
              <a:r>
                <a:rPr lang="en-US" sz="1600" i="1" dirty="0"/>
                <a:t> Potential positive differentiation against other universities</a:t>
              </a:r>
            </a:p>
          </p:txBody>
        </p:sp>
        <p:sp>
          <p:nvSpPr>
            <p:cNvPr id="2" name="Rectangle 1">
              <a:extLst>
                <a:ext uri="{FF2B5EF4-FFF2-40B4-BE49-F238E27FC236}">
                  <a16:creationId xmlns:a16="http://schemas.microsoft.com/office/drawing/2014/main" id="{4102D15A-F030-4CE8-8A5D-A8E88AA9EEB3}"/>
                </a:ext>
              </a:extLst>
            </p:cNvPr>
            <p:cNvSpPr/>
            <p:nvPr/>
          </p:nvSpPr>
          <p:spPr>
            <a:xfrm>
              <a:off x="4124093" y="992217"/>
              <a:ext cx="3549574" cy="4262705"/>
            </a:xfrm>
            <a:prstGeom prst="rect">
              <a:avLst/>
            </a:prstGeom>
          </p:spPr>
          <p:txBody>
            <a:bodyPr wrap="square">
              <a:spAutoFit/>
            </a:bodyPr>
            <a:lstStyle/>
            <a:p>
              <a:pPr algn="ctr">
                <a:spcAft>
                  <a:spcPts val="600"/>
                </a:spcAft>
              </a:pPr>
              <a:r>
                <a:rPr lang="en-US" sz="2200" b="1" dirty="0">
                  <a:ln>
                    <a:solidFill>
                      <a:srgbClr val="002060"/>
                    </a:solidFill>
                  </a:ln>
                  <a:solidFill>
                    <a:schemeClr val="accent4"/>
                  </a:solidFill>
                </a:rPr>
                <a:t>Students’ benefits of LCT</a:t>
              </a:r>
              <a:endParaRPr lang="en-US" sz="2200" i="1" dirty="0">
                <a:solidFill>
                  <a:srgbClr val="222222"/>
                </a:solidFill>
                <a:latin typeface="Calibri" panose="020F0502020204030204" pitchFamily="34" charset="0"/>
                <a:cs typeface="Calibri" panose="020F0502020204030204" pitchFamily="34" charset="0"/>
              </a:endParaRPr>
            </a:p>
            <a:p>
              <a:pPr marL="285750" indent="-285750" algn="just">
                <a:spcAft>
                  <a:spcPts val="600"/>
                </a:spcAft>
                <a:buFont typeface="Wingdings" panose="05000000000000000000" pitchFamily="2" charset="2"/>
                <a:buChar char="v"/>
              </a:pPr>
              <a:r>
                <a:rPr lang="en-US" sz="1600" i="1" dirty="0"/>
                <a:t>Students can adapt the way they learn, to make their studies more effective. </a:t>
              </a:r>
            </a:p>
            <a:p>
              <a:pPr marL="285750" indent="-285750" algn="just">
                <a:spcAft>
                  <a:spcPts val="600"/>
                </a:spcAft>
                <a:buFont typeface="Wingdings" panose="05000000000000000000" pitchFamily="2" charset="2"/>
                <a:buChar char="v"/>
              </a:pPr>
              <a:r>
                <a:rPr lang="en-US" sz="1600" i="1" dirty="0"/>
                <a:t>Students discover that learning is interesting and fun.</a:t>
              </a:r>
            </a:p>
            <a:p>
              <a:pPr marL="285750" indent="-285750" algn="just">
                <a:spcAft>
                  <a:spcPts val="600"/>
                </a:spcAft>
                <a:buFont typeface="Wingdings" panose="05000000000000000000" pitchFamily="2" charset="2"/>
                <a:buChar char="v"/>
              </a:pPr>
              <a:r>
                <a:rPr lang="en-US" sz="1600" i="1" dirty="0">
                  <a:solidFill>
                    <a:srgbClr val="222222"/>
                  </a:solidFill>
                  <a:latin typeface="Calibri" panose="020F0502020204030204" pitchFamily="34" charset="0"/>
                  <a:cs typeface="Calibri" panose="020F0502020204030204" pitchFamily="34" charset="0"/>
                </a:rPr>
                <a:t>Helps students transfer skills to the real world. </a:t>
              </a:r>
            </a:p>
            <a:p>
              <a:pPr marL="285750" indent="-285750" algn="just">
                <a:spcAft>
                  <a:spcPts val="600"/>
                </a:spcAft>
                <a:buFont typeface="Wingdings" panose="05000000000000000000" pitchFamily="2" charset="2"/>
                <a:buChar char="v"/>
              </a:pPr>
              <a:r>
                <a:rPr lang="en-US" sz="1600" i="1" dirty="0">
                  <a:solidFill>
                    <a:srgbClr val="222222"/>
                  </a:solidFill>
                  <a:latin typeface="Calibri" panose="020F0502020204030204" pitchFamily="34" charset="0"/>
                  <a:cs typeface="Calibri" panose="020F0502020204030204" pitchFamily="34" charset="0"/>
                </a:rPr>
                <a:t>Students adapt </a:t>
              </a:r>
              <a:r>
                <a:rPr lang="en-US" sz="1600" b="1" i="1" dirty="0">
                  <a:solidFill>
                    <a:srgbClr val="222222"/>
                  </a:solidFill>
                  <a:latin typeface="Calibri" panose="020F0502020204030204" pitchFamily="34" charset="0"/>
                  <a:cs typeface="Calibri" panose="020F0502020204030204" pitchFamily="34" charset="0"/>
                </a:rPr>
                <a:t>learning</a:t>
              </a:r>
              <a:r>
                <a:rPr lang="en-US" sz="1600" i="1" dirty="0">
                  <a:solidFill>
                    <a:srgbClr val="222222"/>
                  </a:solidFill>
                  <a:latin typeface="Calibri" panose="020F0502020204030204" pitchFamily="34" charset="0"/>
                  <a:cs typeface="Calibri" panose="020F0502020204030204" pitchFamily="34" charset="0"/>
                </a:rPr>
                <a:t> to the real world, gaining problem-solving skills and ability to do a critical analysis of a given set of data. </a:t>
              </a:r>
            </a:p>
            <a:p>
              <a:pPr marL="285750" indent="-285750" algn="just">
                <a:spcAft>
                  <a:spcPts val="600"/>
                </a:spcAft>
                <a:buFont typeface="Wingdings" panose="05000000000000000000" pitchFamily="2" charset="2"/>
                <a:buChar char="v"/>
              </a:pPr>
              <a:r>
                <a:rPr lang="en-US" sz="1600" i="1" dirty="0">
                  <a:solidFill>
                    <a:srgbClr val="222222"/>
                  </a:solidFill>
                  <a:latin typeface="Calibri" panose="020F0502020204030204" pitchFamily="34" charset="0"/>
                  <a:cs typeface="Calibri" panose="020F0502020204030204" pitchFamily="34" charset="0"/>
                </a:rPr>
                <a:t>These skills enable the student to adapt to a constantly changing real-world environment</a:t>
              </a:r>
              <a:endParaRPr lang="en-US" sz="1600" i="1"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243F60E9-9956-450A-A557-F2388AC9EED7}"/>
                </a:ext>
              </a:extLst>
            </p:cNvPr>
            <p:cNvSpPr/>
            <p:nvPr/>
          </p:nvSpPr>
          <p:spPr>
            <a:xfrm>
              <a:off x="8039109" y="970951"/>
              <a:ext cx="3949832" cy="4985980"/>
            </a:xfrm>
            <a:prstGeom prst="rect">
              <a:avLst/>
            </a:prstGeom>
          </p:spPr>
          <p:txBody>
            <a:bodyPr wrap="square">
              <a:spAutoFit/>
            </a:bodyPr>
            <a:lstStyle/>
            <a:p>
              <a:pPr algn="ctr">
                <a:spcAft>
                  <a:spcPts val="600"/>
                </a:spcAft>
              </a:pPr>
              <a:r>
                <a:rPr lang="en-US" sz="2200" b="1" dirty="0">
                  <a:ln>
                    <a:solidFill>
                      <a:srgbClr val="002060"/>
                    </a:solidFill>
                  </a:ln>
                  <a:solidFill>
                    <a:schemeClr val="accent4"/>
                  </a:solidFill>
                </a:rPr>
                <a:t>Teachers’ benefits of LCT</a:t>
              </a:r>
            </a:p>
            <a:p>
              <a:pPr marL="285750" indent="-285750" algn="just">
                <a:spcAft>
                  <a:spcPts val="600"/>
                </a:spcAft>
                <a:buFont typeface="Wingdings" panose="05000000000000000000" pitchFamily="2" charset="2"/>
                <a:buChar char="v"/>
              </a:pPr>
              <a:r>
                <a:rPr lang="en-US" sz="1600" i="1" dirty="0">
                  <a:solidFill>
                    <a:srgbClr val="222222"/>
                  </a:solidFill>
                  <a:latin typeface="Calibri" panose="020F0502020204030204" pitchFamily="34" charset="0"/>
                  <a:cs typeface="Calibri" panose="020F0502020204030204" pitchFamily="34" charset="0"/>
                </a:rPr>
                <a:t>Students understand the function of the content, why it is learned</a:t>
              </a:r>
            </a:p>
            <a:p>
              <a:pPr marL="285750" indent="-285750" algn="just">
                <a:spcAft>
                  <a:spcPts val="600"/>
                </a:spcAft>
                <a:buFont typeface="Wingdings" panose="05000000000000000000" pitchFamily="2" charset="2"/>
                <a:buChar char="v"/>
              </a:pPr>
              <a:r>
                <a:rPr lang="en-US" sz="1600" i="1" dirty="0">
                  <a:solidFill>
                    <a:srgbClr val="222222"/>
                  </a:solidFill>
                  <a:latin typeface="Calibri" panose="020F0502020204030204" pitchFamily="34" charset="0"/>
                  <a:cs typeface="Calibri" panose="020F0502020204030204" pitchFamily="34" charset="0"/>
                </a:rPr>
                <a:t>Students develop learning skills for further learning;</a:t>
              </a:r>
            </a:p>
            <a:p>
              <a:pPr marL="285750" indent="-285750" algn="just">
                <a:spcAft>
                  <a:spcPts val="600"/>
                </a:spcAft>
                <a:buFont typeface="Wingdings" panose="05000000000000000000" pitchFamily="2" charset="2"/>
                <a:buChar char="v"/>
              </a:pPr>
              <a:r>
                <a:rPr lang="en-US" sz="1600" i="1" dirty="0">
                  <a:solidFill>
                    <a:srgbClr val="222222"/>
                  </a:solidFill>
                  <a:latin typeface="Calibri" panose="020F0502020204030204" pitchFamily="34" charset="0"/>
                  <a:cs typeface="Calibri" panose="020F0502020204030204" pitchFamily="34" charset="0"/>
                </a:rPr>
                <a:t>Increased responsibility, accountability, autonomy</a:t>
              </a:r>
            </a:p>
            <a:p>
              <a:pPr marL="285750" indent="-285750" algn="just">
                <a:spcAft>
                  <a:spcPts val="600"/>
                </a:spcAft>
                <a:buFont typeface="Wingdings" panose="05000000000000000000" pitchFamily="2" charset="2"/>
                <a:buChar char="v"/>
              </a:pPr>
              <a:r>
                <a:rPr lang="en-US" sz="1600" i="1" dirty="0">
                  <a:solidFill>
                    <a:srgbClr val="222222"/>
                  </a:solidFill>
                  <a:latin typeface="Calibri" panose="020F0502020204030204" pitchFamily="34" charset="0"/>
                  <a:cs typeface="Calibri" panose="020F0502020204030204" pitchFamily="34" charset="0"/>
                </a:rPr>
                <a:t>interdependence and mutual respect within teacher-learner relationship</a:t>
              </a:r>
            </a:p>
            <a:p>
              <a:pPr marL="285750" indent="-285750" algn="just">
                <a:spcAft>
                  <a:spcPts val="600"/>
                </a:spcAft>
                <a:buFont typeface="Wingdings" panose="05000000000000000000" pitchFamily="2" charset="2"/>
                <a:buChar char="v"/>
              </a:pPr>
              <a:r>
                <a:rPr lang="en-US" sz="1600" i="1" dirty="0">
                  <a:solidFill>
                    <a:srgbClr val="222222"/>
                  </a:solidFill>
                  <a:latin typeface="Calibri" panose="020F0502020204030204" pitchFamily="34" charset="0"/>
                  <a:cs typeface="Calibri" panose="020F0502020204030204" pitchFamily="34" charset="0"/>
                </a:rPr>
                <a:t>Responsibility is shared between the teacher and the students; </a:t>
              </a:r>
            </a:p>
            <a:p>
              <a:pPr marL="285750" indent="-285750" algn="just">
                <a:spcAft>
                  <a:spcPts val="600"/>
                </a:spcAft>
                <a:buFont typeface="Wingdings" panose="05000000000000000000" pitchFamily="2" charset="2"/>
                <a:buChar char="v"/>
              </a:pPr>
              <a:r>
                <a:rPr lang="en-US" sz="1600" i="1" dirty="0">
                  <a:solidFill>
                    <a:srgbClr val="222222"/>
                  </a:solidFill>
                  <a:latin typeface="Calibri" panose="020F0502020204030204" pitchFamily="34" charset="0"/>
                  <a:cs typeface="Calibri" panose="020F0502020204030204" pitchFamily="34" charset="0"/>
                </a:rPr>
                <a:t>Teachers have less traditional work to do</a:t>
              </a:r>
            </a:p>
            <a:p>
              <a:pPr marL="285750" indent="-285750" algn="just">
                <a:spcAft>
                  <a:spcPts val="600"/>
                </a:spcAft>
                <a:buFont typeface="Wingdings" panose="05000000000000000000" pitchFamily="2" charset="2"/>
                <a:buChar char="v"/>
              </a:pPr>
              <a:r>
                <a:rPr lang="en-US" sz="1600" i="1" dirty="0">
                  <a:solidFill>
                    <a:srgbClr val="222222"/>
                  </a:solidFill>
                  <a:latin typeface="Calibri" panose="020F0502020204030204" pitchFamily="34" charset="0"/>
                  <a:cs typeface="Calibri" panose="020F0502020204030204" pitchFamily="34" charset="0"/>
                </a:rPr>
                <a:t>Assessment of competencies is possible during classes</a:t>
              </a:r>
            </a:p>
            <a:p>
              <a:pPr marL="285750" indent="-285750" algn="just">
                <a:spcAft>
                  <a:spcPts val="600"/>
                </a:spcAft>
                <a:buFont typeface="Wingdings" panose="05000000000000000000" pitchFamily="2" charset="2"/>
                <a:buChar char="v"/>
              </a:pPr>
              <a:r>
                <a:rPr lang="en-US" sz="1600" i="1" dirty="0">
                  <a:solidFill>
                    <a:srgbClr val="222222"/>
                  </a:solidFill>
                  <a:latin typeface="Calibri" panose="020F0502020204030204" pitchFamily="34" charset="0"/>
                  <a:cs typeface="Calibri" panose="020F0502020204030204" pitchFamily="34" charset="0"/>
                </a:rPr>
                <a:t>Reports and papers generated by students increase a teacher's collection of useful information. </a:t>
              </a:r>
              <a:endParaRPr lang="en-US" sz="1600" i="1" dirty="0">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2C856AF5-D211-47DF-A0C2-3368EDA63085}"/>
                </a:ext>
              </a:extLst>
            </p:cNvPr>
            <p:cNvCxnSpPr>
              <a:cxnSpLocks/>
            </p:cNvCxnSpPr>
            <p:nvPr/>
          </p:nvCxnSpPr>
          <p:spPr>
            <a:xfrm>
              <a:off x="3993190" y="1812848"/>
              <a:ext cx="0" cy="2429540"/>
            </a:xfrm>
            <a:prstGeom prst="line">
              <a:avLst/>
            </a:prstGeom>
            <a:ln>
              <a:solidFill>
                <a:srgbClr val="96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88824E9-938A-4622-AD76-BE693E4F04DC}"/>
                </a:ext>
              </a:extLst>
            </p:cNvPr>
            <p:cNvCxnSpPr>
              <a:cxnSpLocks/>
            </p:cNvCxnSpPr>
            <p:nvPr/>
          </p:nvCxnSpPr>
          <p:spPr>
            <a:xfrm>
              <a:off x="7908206" y="1741960"/>
              <a:ext cx="0" cy="2429540"/>
            </a:xfrm>
            <a:prstGeom prst="line">
              <a:avLst/>
            </a:prstGeom>
            <a:ln>
              <a:solidFill>
                <a:srgbClr val="960000"/>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2662F372-BF84-44E9-A61E-04741F85E6C3}"/>
              </a:ext>
            </a:extLst>
          </p:cNvPr>
          <p:cNvSpPr txBox="1"/>
          <p:nvPr/>
        </p:nvSpPr>
        <p:spPr>
          <a:xfrm>
            <a:off x="2705963" y="6527"/>
            <a:ext cx="7988259" cy="646331"/>
          </a:xfrm>
          <a:prstGeom prst="rect">
            <a:avLst/>
          </a:prstGeom>
          <a:noFill/>
        </p:spPr>
        <p:txBody>
          <a:bodyPr wrap="square" rtlCol="0">
            <a:spAutoFit/>
          </a:bodyPr>
          <a:lstStyle/>
          <a:p>
            <a:pPr algn="ctr"/>
            <a:r>
              <a:rPr 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Benefits of Learner-</a:t>
            </a:r>
            <a:r>
              <a:rPr lang="en-US" sz="3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centred</a:t>
            </a:r>
            <a:r>
              <a:rPr 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Teaching</a:t>
            </a:r>
          </a:p>
        </p:txBody>
      </p:sp>
    </p:spTree>
    <p:extLst>
      <p:ext uri="{BB962C8B-B14F-4D97-AF65-F5344CB8AC3E}">
        <p14:creationId xmlns:p14="http://schemas.microsoft.com/office/powerpoint/2010/main" val="482935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50E612F-B602-4098-95A6-94FF7157A48E}"/>
              </a:ext>
            </a:extLst>
          </p:cNvPr>
          <p:cNvSpPr>
            <a:spLocks noGrp="1"/>
          </p:cNvSpPr>
          <p:nvPr>
            <p:ph type="dt" sz="half" idx="10"/>
          </p:nvPr>
        </p:nvSpPr>
        <p:spPr>
          <a:xfrm>
            <a:off x="838200" y="6480177"/>
            <a:ext cx="2743200" cy="365125"/>
          </a:xfrm>
        </p:spPr>
        <p:txBody>
          <a:bodyPr/>
          <a:lstStyle/>
          <a:p>
            <a:fld id="{2396BFE9-EE9A-4CE1-9B14-A14EBBFCA898}" type="datetime1">
              <a:rPr lang="en-US" smtClean="0"/>
              <a:t>6/5/2019</a:t>
            </a:fld>
            <a:endParaRPr lang="en-US" dirty="0"/>
          </a:p>
        </p:txBody>
      </p:sp>
      <p:sp>
        <p:nvSpPr>
          <p:cNvPr id="4" name="Slide Number Placeholder 3">
            <a:extLst>
              <a:ext uri="{FF2B5EF4-FFF2-40B4-BE49-F238E27FC236}">
                <a16:creationId xmlns:a16="http://schemas.microsoft.com/office/drawing/2014/main" id="{93A0F00E-E95A-4FA7-B45B-BFF61DF836AE}"/>
              </a:ext>
            </a:extLst>
          </p:cNvPr>
          <p:cNvSpPr>
            <a:spLocks noGrp="1"/>
          </p:cNvSpPr>
          <p:nvPr>
            <p:ph type="sldNum" sz="quarter" idx="12"/>
          </p:nvPr>
        </p:nvSpPr>
        <p:spPr>
          <a:xfrm>
            <a:off x="8610600" y="6480177"/>
            <a:ext cx="2743200" cy="365125"/>
          </a:xfrm>
        </p:spPr>
        <p:txBody>
          <a:bodyPr/>
          <a:lstStyle/>
          <a:p>
            <a:fld id="{5A8A6D7C-FD2C-475F-A3E7-B88166FD18FF}" type="slidenum">
              <a:rPr lang="en-US" smtClean="0"/>
              <a:t>19</a:t>
            </a:fld>
            <a:endParaRPr lang="en-US"/>
          </a:p>
        </p:txBody>
      </p:sp>
      <p:grpSp>
        <p:nvGrpSpPr>
          <p:cNvPr id="27" name="Group 26">
            <a:extLst>
              <a:ext uri="{FF2B5EF4-FFF2-40B4-BE49-F238E27FC236}">
                <a16:creationId xmlns:a16="http://schemas.microsoft.com/office/drawing/2014/main" id="{8B17B60C-F6A3-4373-B369-AF161ED02F21}"/>
              </a:ext>
            </a:extLst>
          </p:cNvPr>
          <p:cNvGrpSpPr/>
          <p:nvPr/>
        </p:nvGrpSpPr>
        <p:grpSpPr>
          <a:xfrm>
            <a:off x="2123299" y="6436800"/>
            <a:ext cx="8145598" cy="421201"/>
            <a:chOff x="1845868" y="48459"/>
            <a:chExt cx="8145598" cy="535206"/>
          </a:xfrm>
        </p:grpSpPr>
        <p:pic>
          <p:nvPicPr>
            <p:cNvPr id="28" name="Picture 2" descr="https://cdn.muni.cz/media/3003324/star-170824-export.png?mode=crop&amp;center=0.5,0.5&amp;rnd=131485001150000000&amp;width=600">
              <a:extLst>
                <a:ext uri="{FF2B5EF4-FFF2-40B4-BE49-F238E27FC236}">
                  <a16:creationId xmlns:a16="http://schemas.microsoft.com/office/drawing/2014/main" id="{4486BD64-115C-4EFD-9945-EDADC30993B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45868" y="48459"/>
              <a:ext cx="2097482" cy="52691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s://cdn.muni.cz/media/1960856/logo.jpg?mode=crop&amp;center=0.5,0.5&amp;rnd=131326752070000000&amp;width=278">
              <a:extLst>
                <a:ext uri="{FF2B5EF4-FFF2-40B4-BE49-F238E27FC236}">
                  <a16:creationId xmlns:a16="http://schemas.microsoft.com/office/drawing/2014/main" id="{A275AF60-5ABC-415A-8D9E-4AB6F25E30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083" y="56755"/>
              <a:ext cx="1998383" cy="52691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EA4F2F92-53DB-428B-8EED-46485F7A442E}"/>
                </a:ext>
              </a:extLst>
            </p:cNvPr>
            <p:cNvGrpSpPr/>
            <p:nvPr/>
          </p:nvGrpSpPr>
          <p:grpSpPr>
            <a:xfrm>
              <a:off x="4999500" y="48459"/>
              <a:ext cx="2115673" cy="473158"/>
              <a:chOff x="4708433" y="-633"/>
              <a:chExt cx="3658841" cy="1196105"/>
            </a:xfrm>
          </p:grpSpPr>
          <p:pic>
            <p:nvPicPr>
              <p:cNvPr id="31" name="Picture 30">
                <a:extLst>
                  <a:ext uri="{FF2B5EF4-FFF2-40B4-BE49-F238E27FC236}">
                    <a16:creationId xmlns:a16="http://schemas.microsoft.com/office/drawing/2014/main" id="{5361C34C-3E8F-4843-9254-34968FAB12B6}"/>
                  </a:ext>
                </a:extLst>
              </p:cNvPr>
              <p:cNvPicPr>
                <a:picLocks noChangeAspect="1"/>
              </p:cNvPicPr>
              <p:nvPr/>
            </p:nvPicPr>
            <p:blipFill rotWithShape="1">
              <a:blip r:embed="rId5">
                <a:extLst>
                  <a:ext uri="{28A0092B-C50C-407E-A947-70E740481C1C}">
                    <a14:useLocalDpi xmlns:a14="http://schemas.microsoft.com/office/drawing/2010/main" val="0"/>
                  </a:ext>
                </a:extLst>
              </a:blip>
              <a:srcRect t="21384" r="55000" b="34054"/>
              <a:stretch/>
            </p:blipFill>
            <p:spPr>
              <a:xfrm>
                <a:off x="4708433" y="-633"/>
                <a:ext cx="764641" cy="1174873"/>
              </a:xfrm>
              <a:prstGeom prst="rect">
                <a:avLst/>
              </a:prstGeom>
            </p:spPr>
          </p:pic>
          <p:sp>
            <p:nvSpPr>
              <p:cNvPr id="32" name="TextBox 31">
                <a:extLst>
                  <a:ext uri="{FF2B5EF4-FFF2-40B4-BE49-F238E27FC236}">
                    <a16:creationId xmlns:a16="http://schemas.microsoft.com/office/drawing/2014/main" id="{BAA26700-D34D-43C1-81EC-A6C61FB57462}"/>
                  </a:ext>
                </a:extLst>
              </p:cNvPr>
              <p:cNvSpPr txBox="1"/>
              <p:nvPr/>
            </p:nvSpPr>
            <p:spPr>
              <a:xfrm>
                <a:off x="5318471" y="20599"/>
                <a:ext cx="3048803" cy="1174873"/>
              </a:xfrm>
              <a:prstGeom prst="rect">
                <a:avLst/>
              </a:prstGeom>
              <a:noFill/>
            </p:spPr>
            <p:txBody>
              <a:bodyPr wrap="square" rtlCol="0">
                <a:spAutoFit/>
              </a:bodyPr>
              <a:lstStyle/>
              <a:p>
                <a:pPr algn="ctr"/>
                <a:r>
                  <a:rPr lang="en-US" sz="1100" b="1" dirty="0" err="1">
                    <a:solidFill>
                      <a:srgbClr val="002060"/>
                    </a:solidFill>
                  </a:rPr>
                  <a:t>Sulkhan</a:t>
                </a:r>
                <a:r>
                  <a:rPr lang="en-US" sz="1100" b="1" dirty="0">
                    <a:solidFill>
                      <a:srgbClr val="002060"/>
                    </a:solidFill>
                  </a:rPr>
                  <a:t>-Saba </a:t>
                </a:r>
                <a:r>
                  <a:rPr lang="en-US" sz="1100" b="1" dirty="0" err="1">
                    <a:solidFill>
                      <a:srgbClr val="002060"/>
                    </a:solidFill>
                  </a:rPr>
                  <a:t>Orbeliani</a:t>
                </a:r>
                <a:r>
                  <a:rPr lang="en-US" sz="1100" b="1" dirty="0">
                    <a:solidFill>
                      <a:srgbClr val="002060"/>
                    </a:solidFill>
                  </a:rPr>
                  <a:t> University</a:t>
                </a:r>
              </a:p>
            </p:txBody>
          </p:sp>
        </p:grpSp>
      </p:grpSp>
      <p:sp>
        <p:nvSpPr>
          <p:cNvPr id="15" name="Title 1">
            <a:extLst>
              <a:ext uri="{FF2B5EF4-FFF2-40B4-BE49-F238E27FC236}">
                <a16:creationId xmlns:a16="http://schemas.microsoft.com/office/drawing/2014/main" id="{7613E5ED-3F63-4D15-831B-E9D9E385F9ED}"/>
              </a:ext>
            </a:extLst>
          </p:cNvPr>
          <p:cNvSpPr txBox="1">
            <a:spLocks/>
          </p:cNvSpPr>
          <p:nvPr/>
        </p:nvSpPr>
        <p:spPr>
          <a:xfrm>
            <a:off x="5719074" y="127316"/>
            <a:ext cx="5634725" cy="6287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Planned Activities:</a:t>
            </a:r>
          </a:p>
        </p:txBody>
      </p:sp>
      <p:sp>
        <p:nvSpPr>
          <p:cNvPr id="16" name="Content Placeholder 5">
            <a:extLst>
              <a:ext uri="{FF2B5EF4-FFF2-40B4-BE49-F238E27FC236}">
                <a16:creationId xmlns:a16="http://schemas.microsoft.com/office/drawing/2014/main" id="{5D854535-B2E5-48CA-8832-7FA293FD4735}"/>
              </a:ext>
            </a:extLst>
          </p:cNvPr>
          <p:cNvSpPr txBox="1">
            <a:spLocks/>
          </p:cNvSpPr>
          <p:nvPr/>
        </p:nvSpPr>
        <p:spPr>
          <a:xfrm>
            <a:off x="5107436" y="792953"/>
            <a:ext cx="6858000" cy="53190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300"/>
              </a:spcBef>
              <a:spcAft>
                <a:spcPts val="600"/>
              </a:spcAft>
              <a:buFont typeface="Wingdings" panose="05000000000000000000" pitchFamily="2" charset="2"/>
              <a:buChar char="v"/>
            </a:pPr>
            <a:r>
              <a:rPr lang="en-US" sz="2000" dirty="0"/>
              <a:t>Needs Assessments and planning trainings for</a:t>
            </a:r>
          </a:p>
          <a:p>
            <a:pPr lvl="1" algn="just">
              <a:spcBef>
                <a:spcPts val="300"/>
              </a:spcBef>
              <a:spcAft>
                <a:spcPts val="600"/>
              </a:spcAft>
              <a:buFont typeface="Wingdings" panose="05000000000000000000" pitchFamily="2" charset="2"/>
              <a:buChar char="ü"/>
            </a:pPr>
            <a:r>
              <a:rPr lang="en-US" sz="1900" i="1" dirty="0"/>
              <a:t>The SABAUNI’s academic staff on different instructional methods can be used a Learning-</a:t>
            </a:r>
            <a:r>
              <a:rPr lang="en-US" sz="1900" i="1" dirty="0" err="1"/>
              <a:t>centred</a:t>
            </a:r>
            <a:r>
              <a:rPr lang="en-US" sz="1900" i="1" dirty="0"/>
              <a:t> Approach</a:t>
            </a:r>
          </a:p>
          <a:p>
            <a:pPr lvl="1" algn="just">
              <a:spcBef>
                <a:spcPts val="300"/>
              </a:spcBef>
              <a:spcAft>
                <a:spcPts val="600"/>
              </a:spcAft>
              <a:buFont typeface="Wingdings" panose="05000000000000000000" pitchFamily="2" charset="2"/>
              <a:buChar char="ü"/>
            </a:pPr>
            <a:r>
              <a:rPr lang="en-US" sz="1900" i="1" dirty="0"/>
              <a:t>Trainings for the new hiring academic  staff with a lack of knowledge and practice in LCT </a:t>
            </a:r>
          </a:p>
          <a:p>
            <a:pPr lvl="1" algn="just">
              <a:spcBef>
                <a:spcPts val="300"/>
              </a:spcBef>
              <a:spcAft>
                <a:spcPts val="600"/>
              </a:spcAft>
              <a:buFont typeface="Wingdings" panose="05000000000000000000" pitchFamily="2" charset="2"/>
              <a:buChar char="ü"/>
            </a:pPr>
            <a:r>
              <a:rPr lang="en-US" sz="1900" i="1" dirty="0"/>
              <a:t>Public trainings on LCT for Academic Staff of HEIs, as well as external stakeholders</a:t>
            </a:r>
          </a:p>
          <a:p>
            <a:pPr marL="457200" lvl="1" indent="0" algn="just">
              <a:spcBef>
                <a:spcPts val="300"/>
              </a:spcBef>
              <a:spcAft>
                <a:spcPts val="600"/>
              </a:spcAft>
              <a:buNone/>
            </a:pPr>
            <a:endParaRPr lang="en-US" sz="1900" i="1" dirty="0"/>
          </a:p>
          <a:p>
            <a:pPr algn="just">
              <a:spcBef>
                <a:spcPts val="300"/>
              </a:spcBef>
              <a:spcAft>
                <a:spcPts val="600"/>
              </a:spcAft>
              <a:buFont typeface="Wingdings" panose="05000000000000000000" pitchFamily="2" charset="2"/>
              <a:buChar char="v"/>
            </a:pPr>
            <a:r>
              <a:rPr lang="en-US" sz="2000" dirty="0"/>
              <a:t>Elaborating modules, preparation for delivering on-line Training courses</a:t>
            </a:r>
          </a:p>
          <a:p>
            <a:pPr marL="285750" indent="-285750" algn="just">
              <a:spcBef>
                <a:spcPts val="300"/>
              </a:spcBef>
              <a:spcAft>
                <a:spcPts val="600"/>
              </a:spcAft>
              <a:buFont typeface="Wingdings" panose="05000000000000000000" pitchFamily="2" charset="2"/>
              <a:buChar char="v"/>
            </a:pPr>
            <a:r>
              <a:rPr lang="en-US" sz="2000" dirty="0">
                <a:solidFill>
                  <a:srgbClr val="222222"/>
                </a:solidFill>
                <a:latin typeface="Calibri" panose="020F0502020204030204" pitchFamily="34" charset="0"/>
                <a:cs typeface="Calibri" panose="020F0502020204030204" pitchFamily="34" charset="0"/>
              </a:rPr>
              <a:t>Planning activities for the preparation and implementation of </a:t>
            </a:r>
            <a:r>
              <a:rPr lang="en-US" sz="2000" b="1" dirty="0">
                <a:solidFill>
                  <a:srgbClr val="222222"/>
                </a:solidFill>
                <a:latin typeface="Calibri" panose="020F0502020204030204" pitchFamily="34" charset="0"/>
                <a:cs typeface="Calibri" panose="020F0502020204030204" pitchFamily="34" charset="0"/>
              </a:rPr>
              <a:t>ISO 9001 Certificate </a:t>
            </a:r>
            <a:endParaRPr lang="en-US" sz="2000" dirty="0">
              <a:solidFill>
                <a:srgbClr val="222222"/>
              </a:solidFill>
              <a:latin typeface="Calibri" panose="020F0502020204030204" pitchFamily="34" charset="0"/>
              <a:cs typeface="Calibri" panose="020F0502020204030204" pitchFamily="34" charset="0"/>
            </a:endParaRPr>
          </a:p>
          <a:p>
            <a:pPr marL="285750" indent="-285750" algn="just">
              <a:spcBef>
                <a:spcPts val="300"/>
              </a:spcBef>
              <a:spcAft>
                <a:spcPts val="600"/>
              </a:spcAft>
              <a:buFont typeface="Wingdings" panose="05000000000000000000" pitchFamily="2" charset="2"/>
              <a:buChar char="v"/>
            </a:pPr>
            <a:r>
              <a:rPr lang="en-US" sz="2000" dirty="0">
                <a:latin typeface="Calibri" panose="020F0502020204030204" pitchFamily="34" charset="0"/>
                <a:cs typeface="Calibri" panose="020F0502020204030204" pitchFamily="34" charset="0"/>
              </a:rPr>
              <a:t>Planning Activities for the accreditation of CPD and Training Programs</a:t>
            </a:r>
            <a:endParaRPr lang="en-US" sz="2000" dirty="0">
              <a:solidFill>
                <a:srgbClr val="222222"/>
              </a:solidFill>
              <a:latin typeface="Calibri" panose="020F0502020204030204" pitchFamily="34" charset="0"/>
              <a:cs typeface="Calibri" panose="020F0502020204030204" pitchFamily="34" charset="0"/>
            </a:endParaRPr>
          </a:p>
          <a:p>
            <a:pPr marL="285750" indent="-285750" algn="just">
              <a:spcBef>
                <a:spcPts val="300"/>
              </a:spcBef>
              <a:spcAft>
                <a:spcPts val="600"/>
              </a:spcAft>
              <a:buFont typeface="Wingdings" panose="05000000000000000000" pitchFamily="2" charset="2"/>
              <a:buChar char="v"/>
            </a:pPr>
            <a:r>
              <a:rPr lang="en-US" sz="2000" dirty="0">
                <a:solidFill>
                  <a:srgbClr val="222222"/>
                </a:solidFill>
                <a:latin typeface="Calibri" panose="020F0502020204030204" pitchFamily="34" charset="0"/>
                <a:cs typeface="Calibri" panose="020F0502020204030204" pitchFamily="34" charset="0"/>
              </a:rPr>
              <a:t>Finding ways for participation in programs and projects supported development of CPD units.</a:t>
            </a:r>
          </a:p>
        </p:txBody>
      </p:sp>
      <p:pic>
        <p:nvPicPr>
          <p:cNvPr id="2050" name="Picture 2" descr="future plans-áá¡ á¡á£á áááá¡ á¨ááááá">
            <a:extLst>
              <a:ext uri="{FF2B5EF4-FFF2-40B4-BE49-F238E27FC236}">
                <a16:creationId xmlns:a16="http://schemas.microsoft.com/office/drawing/2014/main" id="{6CEAF1CA-E7E9-490F-975C-BFAD6F2E14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6874"/>
            <a:ext cx="4954772" cy="6194147"/>
          </a:xfrm>
          <a:prstGeom prst="rect">
            <a:avLst/>
          </a:prstGeom>
          <a:ln>
            <a:noFill/>
          </a:ln>
          <a:effectLst>
            <a:softEdge rad="112500"/>
          </a:effectLst>
          <a:scene3d>
            <a:camera prst="perspectiveRigh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645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D9BCB48-0606-4279-8B65-373788CA6946}"/>
              </a:ext>
            </a:extLst>
          </p:cNvPr>
          <p:cNvSpPr txBox="1"/>
          <p:nvPr/>
        </p:nvSpPr>
        <p:spPr>
          <a:xfrm>
            <a:off x="5036908" y="1426619"/>
            <a:ext cx="6812280" cy="4739759"/>
          </a:xfrm>
          <a:prstGeom prst="rect">
            <a:avLst/>
          </a:prstGeom>
          <a:noFill/>
        </p:spPr>
        <p:txBody>
          <a:bodyPr wrap="square" rtlCol="0">
            <a:spAutoFit/>
          </a:bodyPr>
          <a:lstStyle/>
          <a:p>
            <a:pPr marL="342900" indent="-342900" algn="just">
              <a:spcBef>
                <a:spcPts val="600"/>
              </a:spcBef>
              <a:spcAft>
                <a:spcPts val="600"/>
              </a:spcAft>
              <a:buFont typeface="Wingdings" panose="05000000000000000000" pitchFamily="2" charset="2"/>
              <a:buChar char="v"/>
            </a:pPr>
            <a:r>
              <a:rPr lang="en-US" sz="2200" dirty="0"/>
              <a:t>A private HEI  founded in  2002</a:t>
            </a:r>
          </a:p>
          <a:p>
            <a:pPr marL="342900" indent="-342900" algn="just">
              <a:spcBef>
                <a:spcPts val="600"/>
              </a:spcBef>
              <a:spcAft>
                <a:spcPts val="600"/>
              </a:spcAft>
              <a:buFont typeface="Wingdings" panose="05000000000000000000" pitchFamily="2" charset="2"/>
              <a:buChar char="v"/>
            </a:pPr>
            <a:r>
              <a:rPr lang="en-US" sz="2200" dirty="0"/>
              <a:t>A member of the </a:t>
            </a:r>
            <a:r>
              <a:rPr lang="en-US" sz="2200" b="1" dirty="0"/>
              <a:t>Network of Eastern European Universities , FUCE, IFCU</a:t>
            </a:r>
          </a:p>
          <a:p>
            <a:pPr marL="342900" indent="-342900" algn="just">
              <a:spcBef>
                <a:spcPts val="600"/>
              </a:spcBef>
              <a:spcAft>
                <a:spcPts val="600"/>
              </a:spcAft>
              <a:buFont typeface="Wingdings" panose="05000000000000000000" pitchFamily="2" charset="2"/>
              <a:buChar char="v"/>
            </a:pPr>
            <a:r>
              <a:rPr lang="en-US" sz="2200" dirty="0"/>
              <a:t>From 2015-2016 participates in </a:t>
            </a:r>
            <a:r>
              <a:rPr lang="en-US" sz="2200" b="1" dirty="0"/>
              <a:t>ERASMUS+  programs</a:t>
            </a:r>
          </a:p>
          <a:p>
            <a:pPr marL="342900" indent="-342900" algn="just">
              <a:spcBef>
                <a:spcPts val="600"/>
              </a:spcBef>
              <a:spcAft>
                <a:spcPts val="600"/>
              </a:spcAft>
              <a:buFont typeface="Wingdings" panose="05000000000000000000" pitchFamily="2" charset="2"/>
              <a:buChar char="v"/>
            </a:pPr>
            <a:r>
              <a:rPr lang="en-US" sz="2200" dirty="0"/>
              <a:t>Offers 6 undergraduate and 3 postgraduate programs </a:t>
            </a:r>
            <a:r>
              <a:rPr lang="en-US" sz="2200" i="1" dirty="0"/>
              <a:t>(all programs are accredited by NCEQE) </a:t>
            </a:r>
          </a:p>
          <a:p>
            <a:pPr marL="342900" indent="-342900" algn="just">
              <a:spcBef>
                <a:spcPts val="600"/>
              </a:spcBef>
              <a:spcAft>
                <a:spcPts val="600"/>
              </a:spcAft>
              <a:buFont typeface="Wingdings" panose="05000000000000000000" pitchFamily="2" charset="2"/>
              <a:buChar char="v"/>
            </a:pPr>
            <a:r>
              <a:rPr lang="en-US" sz="2200" dirty="0"/>
              <a:t>Are employed more than 150 academic staff </a:t>
            </a:r>
            <a:r>
              <a:rPr lang="en-US" sz="2200" i="1" dirty="0"/>
              <a:t>(affiliated, as well as visiting professors)</a:t>
            </a:r>
            <a:r>
              <a:rPr lang="en-US" sz="2200" dirty="0"/>
              <a:t> and 52 administrative staff</a:t>
            </a:r>
          </a:p>
          <a:p>
            <a:pPr marL="342900" indent="-342900" algn="just">
              <a:spcBef>
                <a:spcPts val="600"/>
              </a:spcBef>
              <a:spcAft>
                <a:spcPts val="600"/>
              </a:spcAft>
              <a:buFont typeface="Wingdings" panose="05000000000000000000" pitchFamily="2" charset="2"/>
              <a:buChar char="v"/>
            </a:pPr>
            <a:r>
              <a:rPr lang="en-US" sz="2200" dirty="0"/>
              <a:t>Established 5 Research Institutes, and</a:t>
            </a:r>
          </a:p>
          <a:p>
            <a:pPr marL="342900" indent="-342900" algn="just">
              <a:spcBef>
                <a:spcPts val="600"/>
              </a:spcBef>
              <a:spcAft>
                <a:spcPts val="600"/>
              </a:spcAft>
              <a:buFont typeface="Wingdings" panose="05000000000000000000" pitchFamily="2" charset="2"/>
              <a:buChar char="v"/>
            </a:pPr>
            <a:r>
              <a:rPr lang="en-US" sz="2200" b="1" dirty="0"/>
              <a:t>Center for Continuous Professional Development</a:t>
            </a:r>
          </a:p>
        </p:txBody>
      </p:sp>
      <p:sp>
        <p:nvSpPr>
          <p:cNvPr id="18" name="Rectangle 17">
            <a:extLst>
              <a:ext uri="{FF2B5EF4-FFF2-40B4-BE49-F238E27FC236}">
                <a16:creationId xmlns:a16="http://schemas.microsoft.com/office/drawing/2014/main" id="{F657C6A7-9035-4A5F-B891-D141B580CA9D}"/>
              </a:ext>
            </a:extLst>
          </p:cNvPr>
          <p:cNvSpPr/>
          <p:nvPr/>
        </p:nvSpPr>
        <p:spPr>
          <a:xfrm>
            <a:off x="1038687" y="128811"/>
            <a:ext cx="9925235" cy="707886"/>
          </a:xfrm>
          <a:prstGeom prst="rect">
            <a:avLst/>
          </a:prstGeom>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bg1">
                      <a:lumMod val="50000"/>
                    </a:schemeClr>
                  </a:outerShdw>
                </a:effectLst>
              </a:rPr>
              <a:t>Sulkhan</a:t>
            </a:r>
            <a:r>
              <a:rPr lang="en-US" sz="4000" b="1" dirty="0">
                <a:ln w="9525">
                  <a:solidFill>
                    <a:schemeClr val="bg1"/>
                  </a:solidFill>
                  <a:prstDash val="solid"/>
                </a:ln>
                <a:solidFill>
                  <a:srgbClr val="002060"/>
                </a:solidFill>
                <a:effectLst>
                  <a:outerShdw blurRad="12700" dist="38100" dir="2700000" algn="tl" rotWithShape="0">
                    <a:schemeClr val="bg1">
                      <a:lumMod val="50000"/>
                    </a:schemeClr>
                  </a:outerShdw>
                </a:effectLst>
              </a:rPr>
              <a:t>-Saba </a:t>
            </a:r>
            <a:r>
              <a:rPr lang="en-US" sz="4000" b="1" dirty="0" err="1">
                <a:ln w="9525">
                  <a:solidFill>
                    <a:schemeClr val="bg1"/>
                  </a:solidFill>
                  <a:prstDash val="solid"/>
                </a:ln>
                <a:solidFill>
                  <a:srgbClr val="002060"/>
                </a:solidFill>
                <a:effectLst>
                  <a:outerShdw blurRad="12700" dist="38100" dir="2700000" algn="tl" rotWithShape="0">
                    <a:schemeClr val="bg1">
                      <a:lumMod val="50000"/>
                    </a:schemeClr>
                  </a:outerShdw>
                </a:effectLst>
              </a:rPr>
              <a:t>Orbeliani</a:t>
            </a:r>
            <a:r>
              <a:rPr lang="en-US" sz="4000" b="1" dirty="0">
                <a:ln w="9525">
                  <a:solidFill>
                    <a:schemeClr val="bg1"/>
                  </a:solidFill>
                  <a:prstDash val="solid"/>
                </a:ln>
                <a:solidFill>
                  <a:srgbClr val="002060"/>
                </a:solidFill>
                <a:effectLst>
                  <a:outerShdw blurRad="12700" dist="38100" dir="2700000" algn="tl" rotWithShape="0">
                    <a:schemeClr val="bg1">
                      <a:lumMod val="50000"/>
                    </a:schemeClr>
                  </a:outerShdw>
                </a:effectLst>
              </a:rPr>
              <a:t> University  (SABAUNI)</a:t>
            </a:r>
          </a:p>
        </p:txBody>
      </p:sp>
      <p:pic>
        <p:nvPicPr>
          <p:cNvPr id="19" name="Picture 18">
            <a:extLst>
              <a:ext uri="{FF2B5EF4-FFF2-40B4-BE49-F238E27FC236}">
                <a16:creationId xmlns:a16="http://schemas.microsoft.com/office/drawing/2014/main" id="{FC7C36C4-3031-484A-8572-A0BB7171995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1879" y="1874623"/>
            <a:ext cx="4572000" cy="3577076"/>
          </a:xfrm>
          <a:prstGeom prst="rect">
            <a:avLst/>
          </a:prstGeom>
        </p:spPr>
      </p:pic>
      <p:sp>
        <p:nvSpPr>
          <p:cNvPr id="2" name="Date Placeholder 1">
            <a:extLst>
              <a:ext uri="{FF2B5EF4-FFF2-40B4-BE49-F238E27FC236}">
                <a16:creationId xmlns:a16="http://schemas.microsoft.com/office/drawing/2014/main" id="{A93B4058-3BB0-454A-8CB1-A3E1882B7525}"/>
              </a:ext>
            </a:extLst>
          </p:cNvPr>
          <p:cNvSpPr>
            <a:spLocks noGrp="1"/>
          </p:cNvSpPr>
          <p:nvPr>
            <p:ph type="dt" sz="half" idx="10"/>
          </p:nvPr>
        </p:nvSpPr>
        <p:spPr>
          <a:xfrm>
            <a:off x="805467" y="6486348"/>
            <a:ext cx="2743200" cy="365125"/>
          </a:xfrm>
        </p:spPr>
        <p:txBody>
          <a:bodyPr/>
          <a:lstStyle/>
          <a:p>
            <a:fld id="{6C0BD2AA-331F-4458-8CA2-DBE0303212A7}" type="datetime1">
              <a:rPr lang="en-US" smtClean="0"/>
              <a:t>6/5/2019</a:t>
            </a:fld>
            <a:endParaRPr lang="en-US" dirty="0"/>
          </a:p>
        </p:txBody>
      </p:sp>
      <p:sp>
        <p:nvSpPr>
          <p:cNvPr id="3" name="Slide Number Placeholder 2">
            <a:extLst>
              <a:ext uri="{FF2B5EF4-FFF2-40B4-BE49-F238E27FC236}">
                <a16:creationId xmlns:a16="http://schemas.microsoft.com/office/drawing/2014/main" id="{33D4BBC0-B69B-48D3-8D8B-4C68A7BEA1B3}"/>
              </a:ext>
            </a:extLst>
          </p:cNvPr>
          <p:cNvSpPr>
            <a:spLocks noGrp="1"/>
          </p:cNvSpPr>
          <p:nvPr>
            <p:ph type="sldNum" sz="quarter" idx="12"/>
          </p:nvPr>
        </p:nvSpPr>
        <p:spPr>
          <a:xfrm>
            <a:off x="8791575" y="6489525"/>
            <a:ext cx="2743200" cy="365125"/>
          </a:xfrm>
        </p:spPr>
        <p:txBody>
          <a:bodyPr/>
          <a:lstStyle/>
          <a:p>
            <a:fld id="{5A8A6D7C-FD2C-475F-A3E7-B88166FD18FF}" type="slidenum">
              <a:rPr lang="en-US" smtClean="0"/>
              <a:t>2</a:t>
            </a:fld>
            <a:endParaRPr lang="en-US"/>
          </a:p>
        </p:txBody>
      </p:sp>
      <p:grpSp>
        <p:nvGrpSpPr>
          <p:cNvPr id="32" name="Group 31">
            <a:extLst>
              <a:ext uri="{FF2B5EF4-FFF2-40B4-BE49-F238E27FC236}">
                <a16:creationId xmlns:a16="http://schemas.microsoft.com/office/drawing/2014/main" id="{1C7DCFA7-4334-4281-A446-09F81AC554DA}"/>
              </a:ext>
            </a:extLst>
          </p:cNvPr>
          <p:cNvGrpSpPr/>
          <p:nvPr/>
        </p:nvGrpSpPr>
        <p:grpSpPr>
          <a:xfrm>
            <a:off x="2123299" y="6436800"/>
            <a:ext cx="8145598" cy="421201"/>
            <a:chOff x="1845868" y="48459"/>
            <a:chExt cx="8145598" cy="535206"/>
          </a:xfrm>
        </p:grpSpPr>
        <p:pic>
          <p:nvPicPr>
            <p:cNvPr id="33" name="Picture 2" descr="https://cdn.muni.cz/media/3003324/star-170824-export.png?mode=crop&amp;center=0.5,0.5&amp;rnd=131485001150000000&amp;width=600">
              <a:extLst>
                <a:ext uri="{FF2B5EF4-FFF2-40B4-BE49-F238E27FC236}">
                  <a16:creationId xmlns:a16="http://schemas.microsoft.com/office/drawing/2014/main" id="{43A7E00B-F401-4224-8E8E-08C3B64C37A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45868" y="48459"/>
              <a:ext cx="2097482" cy="52691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s://cdn.muni.cz/media/1960856/logo.jpg?mode=crop&amp;center=0.5,0.5&amp;rnd=131326752070000000&amp;width=278">
              <a:extLst>
                <a:ext uri="{FF2B5EF4-FFF2-40B4-BE49-F238E27FC236}">
                  <a16:creationId xmlns:a16="http://schemas.microsoft.com/office/drawing/2014/main" id="{4E95BD55-02C6-4310-8051-F4A777721F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3083" y="56755"/>
              <a:ext cx="1998383" cy="52691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7418FD1A-EF19-4AEC-AE90-14AA1AB7D3CC}"/>
                </a:ext>
              </a:extLst>
            </p:cNvPr>
            <p:cNvGrpSpPr/>
            <p:nvPr/>
          </p:nvGrpSpPr>
          <p:grpSpPr>
            <a:xfrm>
              <a:off x="4999500" y="48459"/>
              <a:ext cx="2115673" cy="473158"/>
              <a:chOff x="4708433" y="-633"/>
              <a:chExt cx="3658841" cy="1196105"/>
            </a:xfrm>
          </p:grpSpPr>
          <p:pic>
            <p:nvPicPr>
              <p:cNvPr id="36" name="Picture 35">
                <a:extLst>
                  <a:ext uri="{FF2B5EF4-FFF2-40B4-BE49-F238E27FC236}">
                    <a16:creationId xmlns:a16="http://schemas.microsoft.com/office/drawing/2014/main" id="{89AADE0B-2370-442A-B275-1B5ADAD16870}"/>
                  </a:ext>
                </a:extLst>
              </p:cNvPr>
              <p:cNvPicPr>
                <a:picLocks noChangeAspect="1"/>
              </p:cNvPicPr>
              <p:nvPr/>
            </p:nvPicPr>
            <p:blipFill rotWithShape="1">
              <a:blip r:embed="rId6">
                <a:extLst>
                  <a:ext uri="{28A0092B-C50C-407E-A947-70E740481C1C}">
                    <a14:useLocalDpi xmlns:a14="http://schemas.microsoft.com/office/drawing/2010/main" val="0"/>
                  </a:ext>
                </a:extLst>
              </a:blip>
              <a:srcRect t="21384" r="55000" b="34054"/>
              <a:stretch/>
            </p:blipFill>
            <p:spPr>
              <a:xfrm>
                <a:off x="4708433" y="-633"/>
                <a:ext cx="764641" cy="1174873"/>
              </a:xfrm>
              <a:prstGeom prst="rect">
                <a:avLst/>
              </a:prstGeom>
            </p:spPr>
          </p:pic>
          <p:sp>
            <p:nvSpPr>
              <p:cNvPr id="37" name="TextBox 36">
                <a:extLst>
                  <a:ext uri="{FF2B5EF4-FFF2-40B4-BE49-F238E27FC236}">
                    <a16:creationId xmlns:a16="http://schemas.microsoft.com/office/drawing/2014/main" id="{CE2145FE-2677-479B-8284-F5C0215A548C}"/>
                  </a:ext>
                </a:extLst>
              </p:cNvPr>
              <p:cNvSpPr txBox="1"/>
              <p:nvPr/>
            </p:nvSpPr>
            <p:spPr>
              <a:xfrm>
                <a:off x="5318471" y="20599"/>
                <a:ext cx="3048803" cy="1174873"/>
              </a:xfrm>
              <a:prstGeom prst="rect">
                <a:avLst/>
              </a:prstGeom>
              <a:noFill/>
            </p:spPr>
            <p:txBody>
              <a:bodyPr wrap="square" rtlCol="0">
                <a:spAutoFit/>
              </a:bodyPr>
              <a:lstStyle/>
              <a:p>
                <a:pPr algn="ctr"/>
                <a:r>
                  <a:rPr lang="en-US" sz="1100" b="1" dirty="0" err="1">
                    <a:solidFill>
                      <a:srgbClr val="002060"/>
                    </a:solidFill>
                  </a:rPr>
                  <a:t>Sulkhan</a:t>
                </a:r>
                <a:r>
                  <a:rPr lang="en-US" sz="1100" b="1" dirty="0">
                    <a:solidFill>
                      <a:srgbClr val="002060"/>
                    </a:solidFill>
                  </a:rPr>
                  <a:t>-Saba </a:t>
                </a:r>
                <a:r>
                  <a:rPr lang="en-US" sz="1100" b="1" dirty="0" err="1">
                    <a:solidFill>
                      <a:srgbClr val="002060"/>
                    </a:solidFill>
                  </a:rPr>
                  <a:t>Orbeliani</a:t>
                </a:r>
                <a:r>
                  <a:rPr lang="en-US" sz="1100" b="1" dirty="0">
                    <a:solidFill>
                      <a:srgbClr val="002060"/>
                    </a:solidFill>
                  </a:rPr>
                  <a:t> University</a:t>
                </a:r>
              </a:p>
            </p:txBody>
          </p:sp>
        </p:grpSp>
      </p:grpSp>
    </p:spTree>
    <p:extLst>
      <p:ext uri="{BB962C8B-B14F-4D97-AF65-F5344CB8AC3E}">
        <p14:creationId xmlns:p14="http://schemas.microsoft.com/office/powerpoint/2010/main" val="16089166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371086F-7785-41B2-AEA8-BE9D44245BB1}"/>
              </a:ext>
            </a:extLst>
          </p:cNvPr>
          <p:cNvGrpSpPr/>
          <p:nvPr/>
        </p:nvGrpSpPr>
        <p:grpSpPr>
          <a:xfrm>
            <a:off x="557307" y="336378"/>
            <a:ext cx="11157502" cy="5632207"/>
            <a:chOff x="333854" y="295933"/>
            <a:chExt cx="11619720" cy="5796895"/>
          </a:xfrm>
        </p:grpSpPr>
        <p:pic>
          <p:nvPicPr>
            <p:cNvPr id="8" name="Picture 2" descr="áááááá¨áá ááá£áá á¡á£á ááá">
              <a:extLst>
                <a:ext uri="{FF2B5EF4-FFF2-40B4-BE49-F238E27FC236}">
                  <a16:creationId xmlns:a16="http://schemas.microsoft.com/office/drawing/2014/main" id="{943BADD8-796C-438D-8596-B9A29BF1B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101" y="1668957"/>
              <a:ext cx="6475508" cy="333533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a:extLst>
                <a:ext uri="{FF2B5EF4-FFF2-40B4-BE49-F238E27FC236}">
                  <a16:creationId xmlns:a16="http://schemas.microsoft.com/office/drawing/2014/main" id="{9BFC5F25-4572-4A7D-9F1B-AD7B9C6C1566}"/>
                </a:ext>
              </a:extLst>
            </p:cNvPr>
            <p:cNvGrpSpPr/>
            <p:nvPr/>
          </p:nvGrpSpPr>
          <p:grpSpPr>
            <a:xfrm>
              <a:off x="333854" y="1329518"/>
              <a:ext cx="11619720" cy="4763310"/>
              <a:chOff x="666234" y="1497445"/>
              <a:chExt cx="11206459" cy="4072714"/>
            </a:xfrm>
          </p:grpSpPr>
          <p:sp>
            <p:nvSpPr>
              <p:cNvPr id="13" name="Rectangle 12">
                <a:extLst>
                  <a:ext uri="{FF2B5EF4-FFF2-40B4-BE49-F238E27FC236}">
                    <a16:creationId xmlns:a16="http://schemas.microsoft.com/office/drawing/2014/main" id="{48CD51DB-5642-4DBD-8FB8-DC1D1E599D02}"/>
                  </a:ext>
                </a:extLst>
              </p:cNvPr>
              <p:cNvSpPr/>
              <p:nvPr/>
            </p:nvSpPr>
            <p:spPr>
              <a:xfrm rot="19932476">
                <a:off x="8559413" y="4224322"/>
                <a:ext cx="3313280" cy="567907"/>
              </a:xfrm>
              <a:prstGeom prst="rect">
                <a:avLst/>
              </a:prstGeom>
            </p:spPr>
            <p:txBody>
              <a:bodyPr wrap="none">
                <a:prstTxWarp prst="textWave2">
                  <a:avLst/>
                </a:prstTxWarp>
                <a:spAutoFit/>
              </a:bodyPr>
              <a:lstStyle/>
              <a:p>
                <a:r>
                  <a:rPr lang="ru-RU" b="1" spc="50" dirty="0">
                    <a:ln w="0">
                      <a:solidFill>
                        <a:srgbClr val="002060"/>
                      </a:solidFill>
                    </a:ln>
                    <a:solidFill>
                      <a:schemeClr val="bg2"/>
                    </a:solidFill>
                    <a:effectLst>
                      <a:innerShdw blurRad="63500" dist="50800" dir="13500000">
                        <a:srgbClr val="000000">
                          <a:alpha val="50000"/>
                        </a:srgbClr>
                      </a:innerShdw>
                    </a:effectLst>
                  </a:rPr>
                  <a:t>Благодаря ви за вниманието!</a:t>
                </a:r>
                <a:endParaRPr lang="en-US" b="1" spc="50" dirty="0">
                  <a:ln w="0">
                    <a:solidFill>
                      <a:srgbClr val="002060"/>
                    </a:solidFill>
                  </a:ln>
                  <a:solidFill>
                    <a:schemeClr val="bg2"/>
                  </a:solidFill>
                  <a:effectLst>
                    <a:innerShdw blurRad="63500" dist="50800" dir="13500000">
                      <a:srgbClr val="000000">
                        <a:alpha val="50000"/>
                      </a:srgbClr>
                    </a:innerShdw>
                  </a:effectLst>
                </a:endParaRPr>
              </a:p>
            </p:txBody>
          </p:sp>
          <p:sp>
            <p:nvSpPr>
              <p:cNvPr id="14" name="Rectangle 13">
                <a:extLst>
                  <a:ext uri="{FF2B5EF4-FFF2-40B4-BE49-F238E27FC236}">
                    <a16:creationId xmlns:a16="http://schemas.microsoft.com/office/drawing/2014/main" id="{38C2B98F-5B1B-455B-B013-76CB8439F346}"/>
                  </a:ext>
                </a:extLst>
              </p:cNvPr>
              <p:cNvSpPr/>
              <p:nvPr/>
            </p:nvSpPr>
            <p:spPr>
              <a:xfrm rot="20302600">
                <a:off x="666234" y="1497445"/>
                <a:ext cx="2835071" cy="463101"/>
              </a:xfrm>
              <a:prstGeom prst="rect">
                <a:avLst/>
              </a:prstGeom>
            </p:spPr>
            <p:txBody>
              <a:bodyPr wrap="none">
                <a:prstTxWarp prst="textWave2">
                  <a:avLst/>
                </a:prstTxWarp>
                <a:spAutoFit/>
              </a:bodyPr>
              <a:lstStyle/>
              <a:p>
                <a:r>
                  <a:rPr lang="en-US" b="1" spc="50" dirty="0" err="1">
                    <a:ln w="0">
                      <a:solidFill>
                        <a:srgbClr val="002060"/>
                      </a:solidFill>
                    </a:ln>
                    <a:solidFill>
                      <a:schemeClr val="bg2"/>
                    </a:solidFill>
                    <a:effectLst>
                      <a:innerShdw blurRad="63500" dist="50800" dir="13500000">
                        <a:srgbClr val="000000">
                          <a:alpha val="50000"/>
                        </a:srgbClr>
                      </a:innerShdw>
                    </a:effectLst>
                  </a:rPr>
                  <a:t>Tak</a:t>
                </a:r>
                <a:r>
                  <a:rPr lang="en-US" b="1" spc="50" dirty="0">
                    <a:ln w="0">
                      <a:solidFill>
                        <a:srgbClr val="002060"/>
                      </a:solidFill>
                    </a:ln>
                    <a:solidFill>
                      <a:schemeClr val="bg2"/>
                    </a:solidFill>
                    <a:effectLst>
                      <a:innerShdw blurRad="63500" dist="50800" dir="13500000">
                        <a:srgbClr val="000000">
                          <a:alpha val="50000"/>
                        </a:srgbClr>
                      </a:innerShdw>
                    </a:effectLst>
                  </a:rPr>
                  <a:t> for din </a:t>
                </a:r>
                <a:r>
                  <a:rPr lang="en-US" b="1" spc="50" dirty="0" err="1">
                    <a:ln w="0">
                      <a:solidFill>
                        <a:srgbClr val="002060"/>
                      </a:solidFill>
                    </a:ln>
                    <a:solidFill>
                      <a:schemeClr val="bg2"/>
                    </a:solidFill>
                    <a:effectLst>
                      <a:innerShdw blurRad="63500" dist="50800" dir="13500000">
                        <a:srgbClr val="000000">
                          <a:alpha val="50000"/>
                        </a:srgbClr>
                      </a:innerShdw>
                    </a:effectLst>
                  </a:rPr>
                  <a:t>opmærksomhed</a:t>
                </a:r>
                <a:r>
                  <a:rPr lang="en-US" b="1" spc="50" dirty="0">
                    <a:ln w="0">
                      <a:solidFill>
                        <a:srgbClr val="002060"/>
                      </a:solidFill>
                    </a:ln>
                    <a:solidFill>
                      <a:schemeClr val="bg2"/>
                    </a:solidFill>
                    <a:effectLst>
                      <a:innerShdw blurRad="63500" dist="50800" dir="13500000">
                        <a:srgbClr val="000000">
                          <a:alpha val="50000"/>
                        </a:srgbClr>
                      </a:innerShdw>
                    </a:effectLst>
                  </a:rPr>
                  <a:t>!</a:t>
                </a:r>
              </a:p>
            </p:txBody>
          </p:sp>
          <p:sp>
            <p:nvSpPr>
              <p:cNvPr id="15" name="Rectangle 14">
                <a:extLst>
                  <a:ext uri="{FF2B5EF4-FFF2-40B4-BE49-F238E27FC236}">
                    <a16:creationId xmlns:a16="http://schemas.microsoft.com/office/drawing/2014/main" id="{36496B76-77DA-40EE-B04B-D858DFD2A9F3}"/>
                  </a:ext>
                </a:extLst>
              </p:cNvPr>
              <p:cNvSpPr/>
              <p:nvPr/>
            </p:nvSpPr>
            <p:spPr>
              <a:xfrm rot="1776271">
                <a:off x="860964" y="4447638"/>
                <a:ext cx="2756268" cy="483140"/>
              </a:xfrm>
              <a:prstGeom prst="rect">
                <a:avLst/>
              </a:prstGeom>
            </p:spPr>
            <p:txBody>
              <a:bodyPr wrap="none">
                <a:prstTxWarp prst="textWave2">
                  <a:avLst/>
                </a:prstTxWarp>
                <a:spAutoFit/>
              </a:bodyPr>
              <a:lstStyle/>
              <a:p>
                <a:r>
                  <a:rPr lang="en-US" b="1" spc="50" dirty="0" err="1">
                    <a:ln w="0">
                      <a:solidFill>
                        <a:srgbClr val="002060"/>
                      </a:solidFill>
                    </a:ln>
                    <a:solidFill>
                      <a:schemeClr val="bg2"/>
                    </a:solidFill>
                    <a:effectLst>
                      <a:innerShdw blurRad="63500" dist="50800" dir="13500000">
                        <a:srgbClr val="000000">
                          <a:alpha val="50000"/>
                        </a:srgbClr>
                      </a:innerShdw>
                    </a:effectLst>
                  </a:rPr>
                  <a:t>Obrigado</a:t>
                </a:r>
                <a:r>
                  <a:rPr lang="en-US" b="1" spc="50" dirty="0">
                    <a:ln w="0">
                      <a:solidFill>
                        <a:srgbClr val="002060"/>
                      </a:solidFill>
                    </a:ln>
                    <a:solidFill>
                      <a:schemeClr val="bg2"/>
                    </a:solidFill>
                    <a:effectLst>
                      <a:innerShdw blurRad="63500" dist="50800" dir="13500000">
                        <a:srgbClr val="000000">
                          <a:alpha val="50000"/>
                        </a:srgbClr>
                      </a:innerShdw>
                    </a:effectLst>
                  </a:rPr>
                  <a:t> pela </a:t>
                </a:r>
                <a:r>
                  <a:rPr lang="en-US" b="1" spc="50" dirty="0" err="1">
                    <a:ln w="0">
                      <a:solidFill>
                        <a:srgbClr val="002060"/>
                      </a:solidFill>
                    </a:ln>
                    <a:solidFill>
                      <a:schemeClr val="bg2"/>
                    </a:solidFill>
                    <a:effectLst>
                      <a:innerShdw blurRad="63500" dist="50800" dir="13500000">
                        <a:srgbClr val="000000">
                          <a:alpha val="50000"/>
                        </a:srgbClr>
                      </a:innerShdw>
                    </a:effectLst>
                  </a:rPr>
                  <a:t>sua</a:t>
                </a:r>
                <a:r>
                  <a:rPr lang="en-US" b="1" spc="50" dirty="0">
                    <a:ln w="0">
                      <a:solidFill>
                        <a:srgbClr val="002060"/>
                      </a:solidFill>
                    </a:ln>
                    <a:solidFill>
                      <a:schemeClr val="bg2"/>
                    </a:solidFill>
                    <a:effectLst>
                      <a:innerShdw blurRad="63500" dist="50800" dir="13500000">
                        <a:srgbClr val="000000">
                          <a:alpha val="50000"/>
                        </a:srgbClr>
                      </a:innerShdw>
                    </a:effectLst>
                  </a:rPr>
                  <a:t> </a:t>
                </a:r>
                <a:r>
                  <a:rPr lang="en-US" b="1" spc="50" dirty="0" err="1">
                    <a:ln w="0">
                      <a:solidFill>
                        <a:srgbClr val="002060"/>
                      </a:solidFill>
                    </a:ln>
                    <a:solidFill>
                      <a:schemeClr val="bg2"/>
                    </a:solidFill>
                    <a:effectLst>
                      <a:innerShdw blurRad="63500" dist="50800" dir="13500000">
                        <a:srgbClr val="000000">
                          <a:alpha val="50000"/>
                        </a:srgbClr>
                      </a:innerShdw>
                    </a:effectLst>
                  </a:rPr>
                  <a:t>atenção</a:t>
                </a:r>
                <a:r>
                  <a:rPr lang="en-US" b="1" spc="50" dirty="0">
                    <a:ln w="0">
                      <a:solidFill>
                        <a:srgbClr val="002060"/>
                      </a:solidFill>
                    </a:ln>
                    <a:solidFill>
                      <a:schemeClr val="bg2"/>
                    </a:solidFill>
                    <a:effectLst>
                      <a:innerShdw blurRad="63500" dist="50800" dir="13500000">
                        <a:srgbClr val="000000">
                          <a:alpha val="50000"/>
                        </a:srgbClr>
                      </a:innerShdw>
                    </a:effectLst>
                  </a:rPr>
                  <a:t>!</a:t>
                </a:r>
              </a:p>
            </p:txBody>
          </p:sp>
          <p:sp>
            <p:nvSpPr>
              <p:cNvPr id="16" name="Rectangle 15">
                <a:extLst>
                  <a:ext uri="{FF2B5EF4-FFF2-40B4-BE49-F238E27FC236}">
                    <a16:creationId xmlns:a16="http://schemas.microsoft.com/office/drawing/2014/main" id="{DA0E816B-0E0E-4EC3-B465-6F5DCB025B55}"/>
                  </a:ext>
                </a:extLst>
              </p:cNvPr>
              <p:cNvSpPr/>
              <p:nvPr/>
            </p:nvSpPr>
            <p:spPr>
              <a:xfrm rot="1285934">
                <a:off x="8954377" y="1502606"/>
                <a:ext cx="2883469" cy="453429"/>
              </a:xfrm>
              <a:prstGeom prst="rect">
                <a:avLst/>
              </a:prstGeom>
            </p:spPr>
            <p:txBody>
              <a:bodyPr wrap="none">
                <a:prstTxWarp prst="textWave2">
                  <a:avLst/>
                </a:prstTxWarp>
                <a:spAutoFit/>
              </a:bodyPr>
              <a:lstStyle/>
              <a:p>
                <a:pPr algn="ctr"/>
                <a:r>
                  <a:rPr lang="en-US" b="1" spc="50" dirty="0" err="1">
                    <a:ln w="0">
                      <a:solidFill>
                        <a:srgbClr val="002060"/>
                      </a:solidFill>
                    </a:ln>
                    <a:solidFill>
                      <a:schemeClr val="bg2"/>
                    </a:solidFill>
                    <a:effectLst>
                      <a:innerShdw blurRad="63500" dist="50800" dir="13500000">
                        <a:srgbClr val="000000">
                          <a:alpha val="50000"/>
                        </a:srgbClr>
                      </a:innerShdw>
                    </a:effectLst>
                  </a:rPr>
                  <a:t>Děkuji</a:t>
                </a:r>
                <a:r>
                  <a:rPr lang="en-US" b="1" spc="50" dirty="0">
                    <a:ln w="0">
                      <a:solidFill>
                        <a:srgbClr val="002060"/>
                      </a:solidFill>
                    </a:ln>
                    <a:solidFill>
                      <a:schemeClr val="bg2"/>
                    </a:solidFill>
                    <a:effectLst>
                      <a:innerShdw blurRad="63500" dist="50800" dir="13500000">
                        <a:srgbClr val="000000">
                          <a:alpha val="50000"/>
                        </a:srgbClr>
                      </a:innerShdw>
                    </a:effectLst>
                  </a:rPr>
                  <a:t>  za  </a:t>
                </a:r>
                <a:r>
                  <a:rPr lang="en-US" b="1" spc="50" dirty="0" err="1">
                    <a:ln w="0">
                      <a:solidFill>
                        <a:srgbClr val="002060"/>
                      </a:solidFill>
                    </a:ln>
                    <a:solidFill>
                      <a:schemeClr val="bg2"/>
                    </a:solidFill>
                    <a:effectLst>
                      <a:innerShdw blurRad="63500" dist="50800" dir="13500000">
                        <a:srgbClr val="000000">
                          <a:alpha val="50000"/>
                        </a:srgbClr>
                      </a:innerShdw>
                    </a:effectLst>
                  </a:rPr>
                  <a:t>pozornost</a:t>
                </a:r>
                <a:r>
                  <a:rPr lang="en-US" b="1" spc="50" dirty="0">
                    <a:ln w="0">
                      <a:solidFill>
                        <a:srgbClr val="002060"/>
                      </a:solidFill>
                    </a:ln>
                    <a:solidFill>
                      <a:schemeClr val="bg2"/>
                    </a:solidFill>
                    <a:effectLst>
                      <a:innerShdw blurRad="63500" dist="50800" dir="13500000">
                        <a:srgbClr val="000000">
                          <a:alpha val="50000"/>
                        </a:srgbClr>
                      </a:innerShdw>
                    </a:effectLst>
                  </a:rPr>
                  <a:t>!</a:t>
                </a:r>
              </a:p>
            </p:txBody>
          </p:sp>
          <p:sp>
            <p:nvSpPr>
              <p:cNvPr id="17" name="Rectangle 16">
                <a:extLst>
                  <a:ext uri="{FF2B5EF4-FFF2-40B4-BE49-F238E27FC236}">
                    <a16:creationId xmlns:a16="http://schemas.microsoft.com/office/drawing/2014/main" id="{BC5E92EA-03F0-46BD-8989-7ECFEF351BC8}"/>
                  </a:ext>
                </a:extLst>
              </p:cNvPr>
              <p:cNvSpPr/>
              <p:nvPr/>
            </p:nvSpPr>
            <p:spPr>
              <a:xfrm>
                <a:off x="4844494" y="5200827"/>
                <a:ext cx="2769469" cy="369332"/>
              </a:xfrm>
              <a:prstGeom prst="rect">
                <a:avLst/>
              </a:prstGeom>
            </p:spPr>
            <p:txBody>
              <a:bodyPr wrap="none">
                <a:prstTxWarp prst="textChevronInverted">
                  <a:avLst/>
                </a:prstTxWarp>
                <a:spAutoFit/>
              </a:bodyPr>
              <a:lstStyle/>
              <a:p>
                <a:pPr algn="ctr"/>
                <a:r>
                  <a:rPr lang="zh-CN" altLang="en-US" b="1" spc="50" dirty="0">
                    <a:ln w="0"/>
                    <a:solidFill>
                      <a:srgbClr val="C00000"/>
                    </a:solidFill>
                    <a:effectLst>
                      <a:innerShdw blurRad="63500" dist="50800" dir="13500000">
                        <a:srgbClr val="000000">
                          <a:alpha val="50000"/>
                        </a:srgbClr>
                      </a:innerShdw>
                    </a:effectLst>
                  </a:rPr>
                  <a:t>谢谢你的关注！</a:t>
                </a:r>
                <a:endParaRPr lang="en-US" b="1" spc="50" dirty="0">
                  <a:ln w="0"/>
                  <a:solidFill>
                    <a:srgbClr val="C00000"/>
                  </a:solidFill>
                  <a:effectLst>
                    <a:innerShdw blurRad="63500" dist="50800" dir="13500000">
                      <a:srgbClr val="000000">
                        <a:alpha val="50000"/>
                      </a:srgbClr>
                    </a:innerShdw>
                  </a:effectLst>
                </a:endParaRPr>
              </a:p>
            </p:txBody>
          </p:sp>
        </p:grpSp>
        <p:sp>
          <p:nvSpPr>
            <p:cNvPr id="21" name="Rectangle 20">
              <a:extLst>
                <a:ext uri="{FF2B5EF4-FFF2-40B4-BE49-F238E27FC236}">
                  <a16:creationId xmlns:a16="http://schemas.microsoft.com/office/drawing/2014/main" id="{77F571B1-4FAC-4AA4-8929-BB10ECF3B9F6}"/>
                </a:ext>
              </a:extLst>
            </p:cNvPr>
            <p:cNvSpPr/>
            <p:nvPr/>
          </p:nvSpPr>
          <p:spPr>
            <a:xfrm>
              <a:off x="4153546" y="295933"/>
              <a:ext cx="4086870" cy="579193"/>
            </a:xfrm>
            <a:prstGeom prst="rect">
              <a:avLst/>
            </a:prstGeom>
          </p:spPr>
          <p:txBody>
            <a:bodyPr wrap="none">
              <a:prstTxWarp prst="textChevron">
                <a:avLst/>
              </a:prstTxWarp>
              <a:spAutoFit/>
            </a:bodyPr>
            <a:lstStyle/>
            <a:p>
              <a:r>
                <a:rPr lang="ka-GE" b="1" spc="50" dirty="0">
                  <a:ln w="0"/>
                  <a:solidFill>
                    <a:srgbClr val="C00000"/>
                  </a:solidFill>
                  <a:effectLst>
                    <a:innerShdw blurRad="63500" dist="50800" dir="13500000">
                      <a:srgbClr val="000000">
                        <a:alpha val="50000"/>
                      </a:srgbClr>
                    </a:innerShdw>
                  </a:effectLst>
                </a:rPr>
                <a:t>გმადლობთ, ყურადღებისთვის!</a:t>
              </a:r>
              <a:endParaRPr lang="en-US" b="1" spc="50" dirty="0">
                <a:ln w="0"/>
                <a:solidFill>
                  <a:srgbClr val="C00000"/>
                </a:solidFill>
                <a:effectLst>
                  <a:innerShdw blurRad="63500" dist="50800" dir="13500000">
                    <a:srgbClr val="000000">
                      <a:alpha val="50000"/>
                    </a:srgbClr>
                  </a:innerShdw>
                </a:effectLst>
              </a:endParaRPr>
            </a:p>
          </p:txBody>
        </p:sp>
      </p:grpSp>
      <p:sp>
        <p:nvSpPr>
          <p:cNvPr id="2" name="Date Placeholder 1">
            <a:extLst>
              <a:ext uri="{FF2B5EF4-FFF2-40B4-BE49-F238E27FC236}">
                <a16:creationId xmlns:a16="http://schemas.microsoft.com/office/drawing/2014/main" id="{94AD261B-DE2A-4237-911E-A203D280530A}"/>
              </a:ext>
            </a:extLst>
          </p:cNvPr>
          <p:cNvSpPr>
            <a:spLocks noGrp="1"/>
          </p:cNvSpPr>
          <p:nvPr>
            <p:ph type="dt" sz="half" idx="10"/>
          </p:nvPr>
        </p:nvSpPr>
        <p:spPr>
          <a:xfrm>
            <a:off x="838200" y="6480177"/>
            <a:ext cx="2743200" cy="365125"/>
          </a:xfrm>
        </p:spPr>
        <p:txBody>
          <a:bodyPr/>
          <a:lstStyle/>
          <a:p>
            <a:fld id="{557F35C4-FFE5-4972-A6E6-3395B74640E2}" type="datetime1">
              <a:rPr lang="en-US" smtClean="0"/>
              <a:t>6/5/2019</a:t>
            </a:fld>
            <a:endParaRPr lang="en-US" dirty="0"/>
          </a:p>
        </p:txBody>
      </p:sp>
      <p:sp>
        <p:nvSpPr>
          <p:cNvPr id="3" name="Slide Number Placeholder 2">
            <a:extLst>
              <a:ext uri="{FF2B5EF4-FFF2-40B4-BE49-F238E27FC236}">
                <a16:creationId xmlns:a16="http://schemas.microsoft.com/office/drawing/2014/main" id="{9D4DBBA6-F3EA-4C54-9B12-79DFD90673B9}"/>
              </a:ext>
            </a:extLst>
          </p:cNvPr>
          <p:cNvSpPr>
            <a:spLocks noGrp="1"/>
          </p:cNvSpPr>
          <p:nvPr>
            <p:ph type="sldNum" sz="quarter" idx="12"/>
          </p:nvPr>
        </p:nvSpPr>
        <p:spPr>
          <a:xfrm>
            <a:off x="8610600" y="6480177"/>
            <a:ext cx="2743200" cy="365125"/>
          </a:xfrm>
        </p:spPr>
        <p:txBody>
          <a:bodyPr/>
          <a:lstStyle/>
          <a:p>
            <a:fld id="{5A8A6D7C-FD2C-475F-A3E7-B88166FD18FF}" type="slidenum">
              <a:rPr lang="en-US" smtClean="0"/>
              <a:t>20</a:t>
            </a:fld>
            <a:endParaRPr lang="en-US" dirty="0"/>
          </a:p>
        </p:txBody>
      </p:sp>
      <p:grpSp>
        <p:nvGrpSpPr>
          <p:cNvPr id="32" name="Group 31">
            <a:extLst>
              <a:ext uri="{FF2B5EF4-FFF2-40B4-BE49-F238E27FC236}">
                <a16:creationId xmlns:a16="http://schemas.microsoft.com/office/drawing/2014/main" id="{B0BC4E77-0127-4B7F-BEA7-021C5297AD31}"/>
              </a:ext>
            </a:extLst>
          </p:cNvPr>
          <p:cNvGrpSpPr/>
          <p:nvPr/>
        </p:nvGrpSpPr>
        <p:grpSpPr>
          <a:xfrm>
            <a:off x="2123299" y="6436800"/>
            <a:ext cx="8145598" cy="421201"/>
            <a:chOff x="1845868" y="48459"/>
            <a:chExt cx="8145598" cy="535206"/>
          </a:xfrm>
        </p:grpSpPr>
        <p:pic>
          <p:nvPicPr>
            <p:cNvPr id="33" name="Picture 2" descr="https://cdn.muni.cz/media/3003324/star-170824-export.png?mode=crop&amp;center=0.5,0.5&amp;rnd=131485001150000000&amp;width=600">
              <a:extLst>
                <a:ext uri="{FF2B5EF4-FFF2-40B4-BE49-F238E27FC236}">
                  <a16:creationId xmlns:a16="http://schemas.microsoft.com/office/drawing/2014/main" id="{A8F9A741-F5EE-44F2-8570-957EC75D210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45868" y="48459"/>
              <a:ext cx="2097482" cy="52691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s://cdn.muni.cz/media/1960856/logo.jpg?mode=crop&amp;center=0.5,0.5&amp;rnd=131326752070000000&amp;width=278">
              <a:extLst>
                <a:ext uri="{FF2B5EF4-FFF2-40B4-BE49-F238E27FC236}">
                  <a16:creationId xmlns:a16="http://schemas.microsoft.com/office/drawing/2014/main" id="{1F9F71D4-584C-4A4D-8F86-DEFCD40AAE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3083" y="56755"/>
              <a:ext cx="1998383" cy="52691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FBF63DFE-5582-4620-AADC-BB0DE06C1205}"/>
                </a:ext>
              </a:extLst>
            </p:cNvPr>
            <p:cNvGrpSpPr/>
            <p:nvPr/>
          </p:nvGrpSpPr>
          <p:grpSpPr>
            <a:xfrm>
              <a:off x="4999500" y="48459"/>
              <a:ext cx="2115673" cy="473158"/>
              <a:chOff x="4708433" y="-633"/>
              <a:chExt cx="3658841" cy="1196105"/>
            </a:xfrm>
          </p:grpSpPr>
          <p:pic>
            <p:nvPicPr>
              <p:cNvPr id="36" name="Picture 35">
                <a:extLst>
                  <a:ext uri="{FF2B5EF4-FFF2-40B4-BE49-F238E27FC236}">
                    <a16:creationId xmlns:a16="http://schemas.microsoft.com/office/drawing/2014/main" id="{F1FA0614-837A-4E61-B6AC-DAFA178B76B8}"/>
                  </a:ext>
                </a:extLst>
              </p:cNvPr>
              <p:cNvPicPr>
                <a:picLocks noChangeAspect="1"/>
              </p:cNvPicPr>
              <p:nvPr/>
            </p:nvPicPr>
            <p:blipFill rotWithShape="1">
              <a:blip r:embed="rId6">
                <a:extLst>
                  <a:ext uri="{28A0092B-C50C-407E-A947-70E740481C1C}">
                    <a14:useLocalDpi xmlns:a14="http://schemas.microsoft.com/office/drawing/2010/main" val="0"/>
                  </a:ext>
                </a:extLst>
              </a:blip>
              <a:srcRect t="21384" r="55000" b="34054"/>
              <a:stretch/>
            </p:blipFill>
            <p:spPr>
              <a:xfrm>
                <a:off x="4708433" y="-633"/>
                <a:ext cx="764641" cy="1174873"/>
              </a:xfrm>
              <a:prstGeom prst="rect">
                <a:avLst/>
              </a:prstGeom>
            </p:spPr>
          </p:pic>
          <p:sp>
            <p:nvSpPr>
              <p:cNvPr id="37" name="TextBox 36">
                <a:extLst>
                  <a:ext uri="{FF2B5EF4-FFF2-40B4-BE49-F238E27FC236}">
                    <a16:creationId xmlns:a16="http://schemas.microsoft.com/office/drawing/2014/main" id="{6BBC1076-4884-48A8-BBA9-0088B63A282F}"/>
                  </a:ext>
                </a:extLst>
              </p:cNvPr>
              <p:cNvSpPr txBox="1"/>
              <p:nvPr/>
            </p:nvSpPr>
            <p:spPr>
              <a:xfrm>
                <a:off x="5318471" y="20599"/>
                <a:ext cx="3048803" cy="1174873"/>
              </a:xfrm>
              <a:prstGeom prst="rect">
                <a:avLst/>
              </a:prstGeom>
              <a:noFill/>
            </p:spPr>
            <p:txBody>
              <a:bodyPr wrap="square" rtlCol="0">
                <a:spAutoFit/>
              </a:bodyPr>
              <a:lstStyle/>
              <a:p>
                <a:pPr algn="ctr"/>
                <a:r>
                  <a:rPr lang="en-US" sz="1100" b="1" dirty="0" err="1">
                    <a:solidFill>
                      <a:srgbClr val="002060"/>
                    </a:solidFill>
                  </a:rPr>
                  <a:t>Sulkhan</a:t>
                </a:r>
                <a:r>
                  <a:rPr lang="en-US" sz="1100" b="1" dirty="0">
                    <a:solidFill>
                      <a:srgbClr val="002060"/>
                    </a:solidFill>
                  </a:rPr>
                  <a:t>-Saba </a:t>
                </a:r>
                <a:r>
                  <a:rPr lang="en-US" sz="1100" b="1" dirty="0" err="1">
                    <a:solidFill>
                      <a:srgbClr val="002060"/>
                    </a:solidFill>
                  </a:rPr>
                  <a:t>Orbeliani</a:t>
                </a:r>
                <a:r>
                  <a:rPr lang="en-US" sz="1100" b="1" dirty="0">
                    <a:solidFill>
                      <a:srgbClr val="002060"/>
                    </a:solidFill>
                  </a:rPr>
                  <a:t> University</a:t>
                </a:r>
              </a:p>
            </p:txBody>
          </p:sp>
        </p:grpSp>
      </p:grpSp>
    </p:spTree>
    <p:extLst>
      <p:ext uri="{BB962C8B-B14F-4D97-AF65-F5344CB8AC3E}">
        <p14:creationId xmlns:p14="http://schemas.microsoft.com/office/powerpoint/2010/main" val="9241764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F1D06C5E-607B-4A71-89C6-DF1888D364AB}"/>
              </a:ext>
            </a:extLst>
          </p:cNvPr>
          <p:cNvCxnSpPr>
            <a:cxnSpLocks/>
          </p:cNvCxnSpPr>
          <p:nvPr/>
        </p:nvCxnSpPr>
        <p:spPr>
          <a:xfrm>
            <a:off x="-621448" y="6520651"/>
            <a:ext cx="1471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45EBC586-3F27-479F-8081-8D9608FF35D3}"/>
              </a:ext>
            </a:extLst>
          </p:cNvPr>
          <p:cNvSpPr>
            <a:spLocks noGrp="1"/>
          </p:cNvSpPr>
          <p:nvPr>
            <p:ph type="dt" sz="half" idx="10"/>
          </p:nvPr>
        </p:nvSpPr>
        <p:spPr>
          <a:xfrm>
            <a:off x="915782" y="6531019"/>
            <a:ext cx="2743200" cy="365125"/>
          </a:xfrm>
        </p:spPr>
        <p:txBody>
          <a:bodyPr/>
          <a:lstStyle/>
          <a:p>
            <a:fld id="{51D79617-8F2D-4A0C-AC2E-99D89F49FEDF}" type="datetime1">
              <a:rPr lang="en-US" smtClean="0"/>
              <a:t>6/5/2019</a:t>
            </a:fld>
            <a:endParaRPr lang="en-US" dirty="0"/>
          </a:p>
        </p:txBody>
      </p:sp>
      <p:sp>
        <p:nvSpPr>
          <p:cNvPr id="4" name="Slide Number Placeholder 3">
            <a:extLst>
              <a:ext uri="{FF2B5EF4-FFF2-40B4-BE49-F238E27FC236}">
                <a16:creationId xmlns:a16="http://schemas.microsoft.com/office/drawing/2014/main" id="{681AEDF7-2B02-454F-B77A-8218113B4B06}"/>
              </a:ext>
            </a:extLst>
          </p:cNvPr>
          <p:cNvSpPr>
            <a:spLocks noGrp="1"/>
          </p:cNvSpPr>
          <p:nvPr>
            <p:ph type="sldNum" sz="quarter" idx="12"/>
          </p:nvPr>
        </p:nvSpPr>
        <p:spPr>
          <a:xfrm>
            <a:off x="8610600" y="6508752"/>
            <a:ext cx="2743200" cy="365125"/>
          </a:xfrm>
        </p:spPr>
        <p:txBody>
          <a:bodyPr/>
          <a:lstStyle/>
          <a:p>
            <a:fld id="{5A8A6D7C-FD2C-475F-A3E7-B88166FD18FF}" type="slidenum">
              <a:rPr lang="en-US" smtClean="0"/>
              <a:t>3</a:t>
            </a:fld>
            <a:endParaRPr lang="en-US" dirty="0"/>
          </a:p>
        </p:txBody>
      </p:sp>
      <p:sp>
        <p:nvSpPr>
          <p:cNvPr id="29" name="Rectangle 28">
            <a:extLst>
              <a:ext uri="{FF2B5EF4-FFF2-40B4-BE49-F238E27FC236}">
                <a16:creationId xmlns:a16="http://schemas.microsoft.com/office/drawing/2014/main" id="{D3A70C1F-36D7-4149-89D5-3319D2088609}"/>
              </a:ext>
            </a:extLst>
          </p:cNvPr>
          <p:cNvSpPr/>
          <p:nvPr/>
        </p:nvSpPr>
        <p:spPr>
          <a:xfrm>
            <a:off x="1075027" y="0"/>
            <a:ext cx="10041947" cy="584775"/>
          </a:xfrm>
          <a:prstGeom prst="rect">
            <a:avLst/>
          </a:prstGeom>
        </p:spPr>
        <p:txBody>
          <a:bodyPr wrap="square">
            <a:spAutoFit/>
          </a:bodyPr>
          <a:lstStyle/>
          <a:p>
            <a:pPr algn="ctr"/>
            <a:r>
              <a:rPr lang="en-US" sz="3200" b="1" dirty="0">
                <a:ln w="9525">
                  <a:solidFill>
                    <a:schemeClr val="bg1"/>
                  </a:solidFill>
                  <a:prstDash val="solid"/>
                </a:ln>
                <a:solidFill>
                  <a:srgbClr val="002060"/>
                </a:solidFill>
                <a:effectLst>
                  <a:outerShdw blurRad="12700" dist="38100" dir="2700000" algn="tl" rotWithShape="0">
                    <a:schemeClr val="bg1">
                      <a:lumMod val="50000"/>
                    </a:schemeClr>
                  </a:outerShdw>
                </a:effectLst>
              </a:rPr>
              <a:t>SABAUNI as a Partner University of  STAR Project</a:t>
            </a:r>
          </a:p>
        </p:txBody>
      </p:sp>
      <p:grpSp>
        <p:nvGrpSpPr>
          <p:cNvPr id="126" name="Group 125">
            <a:extLst>
              <a:ext uri="{FF2B5EF4-FFF2-40B4-BE49-F238E27FC236}">
                <a16:creationId xmlns:a16="http://schemas.microsoft.com/office/drawing/2014/main" id="{B4C8F23D-245A-40E8-9421-51924D54C250}"/>
              </a:ext>
            </a:extLst>
          </p:cNvPr>
          <p:cNvGrpSpPr/>
          <p:nvPr/>
        </p:nvGrpSpPr>
        <p:grpSpPr>
          <a:xfrm>
            <a:off x="2123299" y="6436800"/>
            <a:ext cx="8145598" cy="421201"/>
            <a:chOff x="1845868" y="48459"/>
            <a:chExt cx="8145598" cy="535206"/>
          </a:xfrm>
        </p:grpSpPr>
        <p:pic>
          <p:nvPicPr>
            <p:cNvPr id="127" name="Picture 2" descr="https://cdn.muni.cz/media/3003324/star-170824-export.png?mode=crop&amp;center=0.5,0.5&amp;rnd=131485001150000000&amp;width=600">
              <a:extLst>
                <a:ext uri="{FF2B5EF4-FFF2-40B4-BE49-F238E27FC236}">
                  <a16:creationId xmlns:a16="http://schemas.microsoft.com/office/drawing/2014/main" id="{5812C413-3AD8-4ADF-A3C1-0528395C672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45868" y="48459"/>
              <a:ext cx="2097482" cy="526911"/>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4" descr="https://cdn.muni.cz/media/1960856/logo.jpg?mode=crop&amp;center=0.5,0.5&amp;rnd=131326752070000000&amp;width=278">
              <a:extLst>
                <a:ext uri="{FF2B5EF4-FFF2-40B4-BE49-F238E27FC236}">
                  <a16:creationId xmlns:a16="http://schemas.microsoft.com/office/drawing/2014/main" id="{C222DE9D-D9D0-4D39-ADA7-B7012BF29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083" y="56755"/>
              <a:ext cx="1998383" cy="526910"/>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roup 128">
              <a:extLst>
                <a:ext uri="{FF2B5EF4-FFF2-40B4-BE49-F238E27FC236}">
                  <a16:creationId xmlns:a16="http://schemas.microsoft.com/office/drawing/2014/main" id="{B842DE11-4BE7-4888-BF1C-93956508BE74}"/>
                </a:ext>
              </a:extLst>
            </p:cNvPr>
            <p:cNvGrpSpPr/>
            <p:nvPr/>
          </p:nvGrpSpPr>
          <p:grpSpPr>
            <a:xfrm>
              <a:off x="4999500" y="48459"/>
              <a:ext cx="2115673" cy="473158"/>
              <a:chOff x="4708433" y="-633"/>
              <a:chExt cx="3658841" cy="1196105"/>
            </a:xfrm>
          </p:grpSpPr>
          <p:pic>
            <p:nvPicPr>
              <p:cNvPr id="130" name="Picture 129">
                <a:extLst>
                  <a:ext uri="{FF2B5EF4-FFF2-40B4-BE49-F238E27FC236}">
                    <a16:creationId xmlns:a16="http://schemas.microsoft.com/office/drawing/2014/main" id="{F5DE6E67-7A6C-4E32-8A73-0E4FA9CA17B8}"/>
                  </a:ext>
                </a:extLst>
              </p:cNvPr>
              <p:cNvPicPr>
                <a:picLocks noChangeAspect="1"/>
              </p:cNvPicPr>
              <p:nvPr/>
            </p:nvPicPr>
            <p:blipFill rotWithShape="1">
              <a:blip r:embed="rId5">
                <a:extLst>
                  <a:ext uri="{28A0092B-C50C-407E-A947-70E740481C1C}">
                    <a14:useLocalDpi xmlns:a14="http://schemas.microsoft.com/office/drawing/2010/main" val="0"/>
                  </a:ext>
                </a:extLst>
              </a:blip>
              <a:srcRect t="21384" r="55000" b="34054"/>
              <a:stretch/>
            </p:blipFill>
            <p:spPr>
              <a:xfrm>
                <a:off x="4708433" y="-633"/>
                <a:ext cx="764641" cy="1174873"/>
              </a:xfrm>
              <a:prstGeom prst="rect">
                <a:avLst/>
              </a:prstGeom>
            </p:spPr>
          </p:pic>
          <p:sp>
            <p:nvSpPr>
              <p:cNvPr id="131" name="TextBox 130">
                <a:extLst>
                  <a:ext uri="{FF2B5EF4-FFF2-40B4-BE49-F238E27FC236}">
                    <a16:creationId xmlns:a16="http://schemas.microsoft.com/office/drawing/2014/main" id="{F4C66531-2E16-430C-9E66-7180CC94EDE5}"/>
                  </a:ext>
                </a:extLst>
              </p:cNvPr>
              <p:cNvSpPr txBox="1"/>
              <p:nvPr/>
            </p:nvSpPr>
            <p:spPr>
              <a:xfrm>
                <a:off x="5318471" y="20599"/>
                <a:ext cx="3048803" cy="1174873"/>
              </a:xfrm>
              <a:prstGeom prst="rect">
                <a:avLst/>
              </a:prstGeom>
              <a:noFill/>
            </p:spPr>
            <p:txBody>
              <a:bodyPr wrap="square" rtlCol="0">
                <a:spAutoFit/>
              </a:bodyPr>
              <a:lstStyle/>
              <a:p>
                <a:pPr algn="ctr"/>
                <a:r>
                  <a:rPr lang="en-US" sz="1100" b="1" dirty="0" err="1">
                    <a:solidFill>
                      <a:srgbClr val="002060"/>
                    </a:solidFill>
                  </a:rPr>
                  <a:t>Sulkhan</a:t>
                </a:r>
                <a:r>
                  <a:rPr lang="en-US" sz="1100" b="1" dirty="0">
                    <a:solidFill>
                      <a:srgbClr val="002060"/>
                    </a:solidFill>
                  </a:rPr>
                  <a:t>-Saba </a:t>
                </a:r>
                <a:r>
                  <a:rPr lang="en-US" sz="1100" b="1" dirty="0" err="1">
                    <a:solidFill>
                      <a:srgbClr val="002060"/>
                    </a:solidFill>
                  </a:rPr>
                  <a:t>Orbeliani</a:t>
                </a:r>
                <a:r>
                  <a:rPr lang="en-US" sz="1100" b="1" dirty="0">
                    <a:solidFill>
                      <a:srgbClr val="002060"/>
                    </a:solidFill>
                  </a:rPr>
                  <a:t> University</a:t>
                </a:r>
              </a:p>
            </p:txBody>
          </p:sp>
        </p:grpSp>
      </p:grpSp>
      <p:sp>
        <p:nvSpPr>
          <p:cNvPr id="6" name="Rectangle 5">
            <a:extLst>
              <a:ext uri="{FF2B5EF4-FFF2-40B4-BE49-F238E27FC236}">
                <a16:creationId xmlns:a16="http://schemas.microsoft.com/office/drawing/2014/main" id="{C6E23F66-FC1A-490E-94F9-9C768EF61E71}"/>
              </a:ext>
            </a:extLst>
          </p:cNvPr>
          <p:cNvSpPr/>
          <p:nvPr/>
        </p:nvSpPr>
        <p:spPr>
          <a:xfrm>
            <a:off x="201678" y="722526"/>
            <a:ext cx="7528192" cy="5847755"/>
          </a:xfrm>
          <a:prstGeom prst="rect">
            <a:avLst/>
          </a:prstGeom>
        </p:spPr>
        <p:txBody>
          <a:bodyPr wrap="square">
            <a:spAutoFit/>
          </a:bodyPr>
          <a:lstStyle/>
          <a:p>
            <a:pPr algn="ctr">
              <a:spcBef>
                <a:spcPts val="600"/>
              </a:spcBef>
              <a:spcAft>
                <a:spcPts val="1200"/>
              </a:spcAft>
            </a:pPr>
            <a:r>
              <a:rPr lang="en-US" sz="2200" b="1" dirty="0">
                <a:solidFill>
                  <a:srgbClr val="002060"/>
                </a:solidFill>
              </a:rPr>
              <a:t>SABAUNI</a:t>
            </a:r>
            <a:r>
              <a:rPr lang="en-US" sz="2200" b="1" dirty="0">
                <a:solidFill>
                  <a:srgbClr val="00B0F0"/>
                </a:solidFill>
              </a:rPr>
              <a:t> </a:t>
            </a:r>
            <a:r>
              <a:rPr lang="en-US" sz="2200" dirty="0"/>
              <a:t>is involved in the project </a:t>
            </a:r>
            <a:r>
              <a:rPr lang="en-US" sz="2200" b="1" dirty="0"/>
              <a:t>STAR </a:t>
            </a:r>
            <a:r>
              <a:rPr lang="en-US" sz="2200" dirty="0"/>
              <a:t>as a </a:t>
            </a:r>
            <a:r>
              <a:rPr lang="en-US" sz="2200" b="1" dirty="0"/>
              <a:t>Partner University.</a:t>
            </a:r>
          </a:p>
          <a:p>
            <a:pPr algn="just">
              <a:spcBef>
                <a:spcPts val="600"/>
              </a:spcBef>
              <a:spcAft>
                <a:spcPts val="600"/>
              </a:spcAft>
            </a:pPr>
            <a:r>
              <a:rPr lang="en-US" sz="2200" b="1" dirty="0">
                <a:solidFill>
                  <a:srgbClr val="002060"/>
                </a:solidFill>
              </a:rPr>
              <a:t>SABAUNI’s role</a:t>
            </a:r>
            <a:r>
              <a:rPr lang="en-US" sz="2200" dirty="0">
                <a:solidFill>
                  <a:srgbClr val="002060"/>
                </a:solidFill>
              </a:rPr>
              <a:t> within the project </a:t>
            </a:r>
            <a:r>
              <a:rPr lang="en-US" sz="2200" b="1" dirty="0">
                <a:solidFill>
                  <a:srgbClr val="002060"/>
                </a:solidFill>
              </a:rPr>
              <a:t>is </a:t>
            </a:r>
            <a:r>
              <a:rPr lang="en-US" sz="2200" dirty="0">
                <a:solidFill>
                  <a:srgbClr val="002060"/>
                </a:solidFill>
              </a:rPr>
              <a:t>to:  </a:t>
            </a:r>
          </a:p>
          <a:p>
            <a:pPr marL="800100" lvl="1" indent="-342900" algn="just">
              <a:spcBef>
                <a:spcPts val="600"/>
              </a:spcBef>
              <a:spcAft>
                <a:spcPts val="600"/>
              </a:spcAft>
              <a:buFont typeface="Wingdings" panose="05000000000000000000" pitchFamily="2" charset="2"/>
              <a:buChar char="v"/>
            </a:pPr>
            <a:r>
              <a:rPr lang="en-US" sz="2000" i="1" dirty="0"/>
              <a:t>be involved in the process of developing the student-oriented teaching methods;</a:t>
            </a:r>
          </a:p>
          <a:p>
            <a:pPr marL="800100" lvl="1" indent="-342900" algn="just">
              <a:spcAft>
                <a:spcPts val="600"/>
              </a:spcAft>
              <a:buFont typeface="Wingdings" panose="05000000000000000000" pitchFamily="2" charset="2"/>
              <a:buChar char="v"/>
            </a:pPr>
            <a:r>
              <a:rPr lang="en-US" sz="2000" i="1" dirty="0"/>
              <a:t>implement learner-</a:t>
            </a:r>
            <a:r>
              <a:rPr lang="en-US" sz="2000" i="1" dirty="0" err="1"/>
              <a:t>centred</a:t>
            </a:r>
            <a:r>
              <a:rPr lang="en-US" sz="2000" i="1" dirty="0"/>
              <a:t> teaching methods throughout the university; </a:t>
            </a:r>
          </a:p>
          <a:p>
            <a:pPr marL="800100" lvl="1" indent="-342900" algn="just">
              <a:spcAft>
                <a:spcPts val="600"/>
              </a:spcAft>
              <a:buFont typeface="Wingdings" panose="05000000000000000000" pitchFamily="2" charset="2"/>
              <a:buChar char="v"/>
            </a:pPr>
            <a:r>
              <a:rPr lang="en-US" sz="2000" i="1" dirty="0"/>
              <a:t>take part in the process of developing the manual; </a:t>
            </a:r>
          </a:p>
          <a:p>
            <a:pPr marL="800100" lvl="1" indent="-342900" algn="just">
              <a:spcAft>
                <a:spcPts val="600"/>
              </a:spcAft>
              <a:buFont typeface="Wingdings" panose="05000000000000000000" pitchFamily="2" charset="2"/>
              <a:buChar char="v"/>
            </a:pPr>
            <a:r>
              <a:rPr lang="en-US" sz="2000" i="1" dirty="0"/>
              <a:t>contribute to manual translation to Georgian;</a:t>
            </a:r>
          </a:p>
          <a:p>
            <a:pPr marL="800100" lvl="1" indent="-342900" algn="just">
              <a:spcAft>
                <a:spcPts val="600"/>
              </a:spcAft>
              <a:buFont typeface="Wingdings" panose="05000000000000000000" pitchFamily="2" charset="2"/>
              <a:buChar char="v"/>
            </a:pPr>
            <a:r>
              <a:rPr lang="en-US" sz="2000" i="1" dirty="0"/>
              <a:t>take part in developing a virtual academic network for improving methodology;</a:t>
            </a:r>
          </a:p>
          <a:p>
            <a:pPr marL="800100" lvl="1" indent="-342900" algn="just">
              <a:spcAft>
                <a:spcPts val="600"/>
              </a:spcAft>
              <a:buFont typeface="Wingdings" panose="05000000000000000000" pitchFamily="2" charset="2"/>
              <a:buChar char="v"/>
            </a:pPr>
            <a:r>
              <a:rPr lang="en-US" sz="2000" i="1" dirty="0"/>
              <a:t>assist in the dissemination of the project results; </a:t>
            </a:r>
          </a:p>
          <a:p>
            <a:pPr marL="800100" lvl="1" indent="-342900" algn="just">
              <a:spcAft>
                <a:spcPts val="600"/>
              </a:spcAft>
              <a:buFont typeface="Wingdings" panose="05000000000000000000" pitchFamily="2" charset="2"/>
              <a:buChar char="v"/>
            </a:pPr>
            <a:r>
              <a:rPr lang="en-US" sz="2000" i="1" dirty="0"/>
              <a:t>support all the work packages;</a:t>
            </a:r>
          </a:p>
          <a:p>
            <a:pPr marL="800100" lvl="1" indent="-342900" algn="just">
              <a:spcAft>
                <a:spcPts val="600"/>
              </a:spcAft>
              <a:buFont typeface="Wingdings" panose="05000000000000000000" pitchFamily="2" charset="2"/>
              <a:buChar char="v"/>
            </a:pPr>
            <a:r>
              <a:rPr lang="en-US" sz="2000" i="1" dirty="0"/>
              <a:t>recruit local staff for training; </a:t>
            </a:r>
          </a:p>
          <a:p>
            <a:pPr marL="800100" lvl="1" indent="-342900" algn="just">
              <a:spcAft>
                <a:spcPts val="600"/>
              </a:spcAft>
              <a:buFont typeface="Wingdings" panose="05000000000000000000" pitchFamily="2" charset="2"/>
              <a:buChar char="v"/>
            </a:pPr>
            <a:r>
              <a:rPr lang="en-US" sz="2000" i="1" dirty="0"/>
              <a:t>ensure the sustainability of the project beyond the project lifecycle</a:t>
            </a:r>
            <a:r>
              <a:rPr lang="en-US" sz="2000" dirty="0"/>
              <a:t>.</a:t>
            </a:r>
          </a:p>
        </p:txBody>
      </p:sp>
      <p:pic>
        <p:nvPicPr>
          <p:cNvPr id="133" name="Picture 24">
            <a:extLst>
              <a:ext uri="{FF2B5EF4-FFF2-40B4-BE49-F238E27FC236}">
                <a16:creationId xmlns:a16="http://schemas.microsoft.com/office/drawing/2014/main" id="{7C1CAF75-5491-49EF-B206-CE66AD4695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4419" y="2453423"/>
            <a:ext cx="4111601" cy="320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0683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1C3FDA-1AF6-4315-8837-E459CD7A9240}"/>
              </a:ext>
            </a:extLst>
          </p:cNvPr>
          <p:cNvSpPr>
            <a:spLocks noGrp="1"/>
          </p:cNvSpPr>
          <p:nvPr>
            <p:ph type="sldNum" sz="quarter" idx="12"/>
          </p:nvPr>
        </p:nvSpPr>
        <p:spPr>
          <a:xfrm>
            <a:off x="8771607" y="6449012"/>
            <a:ext cx="2743200" cy="365125"/>
          </a:xfrm>
        </p:spPr>
        <p:txBody>
          <a:bodyPr/>
          <a:lstStyle/>
          <a:p>
            <a:fld id="{5A8A6D7C-FD2C-475F-A3E7-B88166FD18FF}" type="slidenum">
              <a:rPr lang="en-US" smtClean="0"/>
              <a:t>4</a:t>
            </a:fld>
            <a:endParaRPr lang="en-US" dirty="0"/>
          </a:p>
        </p:txBody>
      </p:sp>
      <p:grpSp>
        <p:nvGrpSpPr>
          <p:cNvPr id="9" name="Group 8">
            <a:extLst>
              <a:ext uri="{FF2B5EF4-FFF2-40B4-BE49-F238E27FC236}">
                <a16:creationId xmlns:a16="http://schemas.microsoft.com/office/drawing/2014/main" id="{C75F8CB7-3A04-45F6-8920-6F0C1B43B939}"/>
              </a:ext>
            </a:extLst>
          </p:cNvPr>
          <p:cNvGrpSpPr/>
          <p:nvPr/>
        </p:nvGrpSpPr>
        <p:grpSpPr>
          <a:xfrm>
            <a:off x="2291735" y="6417710"/>
            <a:ext cx="8145598" cy="421201"/>
            <a:chOff x="2159732" y="6447905"/>
            <a:chExt cx="8145598" cy="421201"/>
          </a:xfrm>
        </p:grpSpPr>
        <p:pic>
          <p:nvPicPr>
            <p:cNvPr id="29" name="Picture 2" descr="https://cdn.muni.cz/media/3003324/star-170824-export.png?mode=crop&amp;center=0.5,0.5&amp;rnd=131485001150000000&amp;width=600">
              <a:extLst>
                <a:ext uri="{FF2B5EF4-FFF2-40B4-BE49-F238E27FC236}">
                  <a16:creationId xmlns:a16="http://schemas.microsoft.com/office/drawing/2014/main" id="{F703D6EC-731A-4547-8EB9-44520B6ABB9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59732" y="6447905"/>
              <a:ext cx="2097482" cy="41467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s://cdn.muni.cz/media/1960856/logo.jpg?mode=crop&amp;center=0.5,0.5&amp;rnd=131326752070000000&amp;width=278">
              <a:extLst>
                <a:ext uri="{FF2B5EF4-FFF2-40B4-BE49-F238E27FC236}">
                  <a16:creationId xmlns:a16="http://schemas.microsoft.com/office/drawing/2014/main" id="{5BD37C30-089F-43A2-99AA-8AD3FFF54C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6947" y="6454434"/>
              <a:ext cx="1998383" cy="414672"/>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C68725CE-EC1D-4815-AF08-B3BE21F83D69}"/>
                </a:ext>
              </a:extLst>
            </p:cNvPr>
            <p:cNvGrpSpPr/>
            <p:nvPr/>
          </p:nvGrpSpPr>
          <p:grpSpPr>
            <a:xfrm>
              <a:off x="5313364" y="6447905"/>
              <a:ext cx="2115673" cy="372370"/>
              <a:chOff x="4708433" y="-633"/>
              <a:chExt cx="3658841" cy="1196105"/>
            </a:xfrm>
          </p:grpSpPr>
          <p:pic>
            <p:nvPicPr>
              <p:cNvPr id="32" name="Picture 31">
                <a:extLst>
                  <a:ext uri="{FF2B5EF4-FFF2-40B4-BE49-F238E27FC236}">
                    <a16:creationId xmlns:a16="http://schemas.microsoft.com/office/drawing/2014/main" id="{BD123049-48D2-4619-A695-3DF3E86BB0D3}"/>
                  </a:ext>
                </a:extLst>
              </p:cNvPr>
              <p:cNvPicPr>
                <a:picLocks noChangeAspect="1"/>
              </p:cNvPicPr>
              <p:nvPr/>
            </p:nvPicPr>
            <p:blipFill rotWithShape="1">
              <a:blip r:embed="rId5">
                <a:extLst>
                  <a:ext uri="{28A0092B-C50C-407E-A947-70E740481C1C}">
                    <a14:useLocalDpi xmlns:a14="http://schemas.microsoft.com/office/drawing/2010/main" val="0"/>
                  </a:ext>
                </a:extLst>
              </a:blip>
              <a:srcRect t="21384" r="55000" b="34054"/>
              <a:stretch/>
            </p:blipFill>
            <p:spPr>
              <a:xfrm>
                <a:off x="4708433" y="-633"/>
                <a:ext cx="764641" cy="1174873"/>
              </a:xfrm>
              <a:prstGeom prst="rect">
                <a:avLst/>
              </a:prstGeom>
            </p:spPr>
          </p:pic>
          <p:sp>
            <p:nvSpPr>
              <p:cNvPr id="33" name="TextBox 32">
                <a:extLst>
                  <a:ext uri="{FF2B5EF4-FFF2-40B4-BE49-F238E27FC236}">
                    <a16:creationId xmlns:a16="http://schemas.microsoft.com/office/drawing/2014/main" id="{D6023445-F84A-4EC9-99C4-674432AEC04A}"/>
                  </a:ext>
                </a:extLst>
              </p:cNvPr>
              <p:cNvSpPr txBox="1"/>
              <p:nvPr/>
            </p:nvSpPr>
            <p:spPr>
              <a:xfrm>
                <a:off x="5318471" y="20599"/>
                <a:ext cx="3048803" cy="1174873"/>
              </a:xfrm>
              <a:prstGeom prst="rect">
                <a:avLst/>
              </a:prstGeom>
              <a:noFill/>
            </p:spPr>
            <p:txBody>
              <a:bodyPr wrap="square" rtlCol="0">
                <a:spAutoFit/>
              </a:bodyPr>
              <a:lstStyle/>
              <a:p>
                <a:pPr algn="ctr"/>
                <a:r>
                  <a:rPr lang="en-US" sz="1100" b="1" dirty="0" err="1">
                    <a:solidFill>
                      <a:srgbClr val="002060"/>
                    </a:solidFill>
                  </a:rPr>
                  <a:t>Sulkhan</a:t>
                </a:r>
                <a:r>
                  <a:rPr lang="en-US" sz="1100" b="1" dirty="0">
                    <a:solidFill>
                      <a:srgbClr val="002060"/>
                    </a:solidFill>
                  </a:rPr>
                  <a:t>-Saba </a:t>
                </a:r>
                <a:r>
                  <a:rPr lang="en-US" sz="1100" b="1" dirty="0" err="1">
                    <a:solidFill>
                      <a:srgbClr val="002060"/>
                    </a:solidFill>
                  </a:rPr>
                  <a:t>Orbeliani</a:t>
                </a:r>
                <a:r>
                  <a:rPr lang="en-US" sz="1100" b="1" dirty="0">
                    <a:solidFill>
                      <a:srgbClr val="002060"/>
                    </a:solidFill>
                  </a:rPr>
                  <a:t> University</a:t>
                </a:r>
              </a:p>
            </p:txBody>
          </p:sp>
        </p:grpSp>
      </p:grpSp>
      <p:sp>
        <p:nvSpPr>
          <p:cNvPr id="2" name="Date Placeholder 1">
            <a:extLst>
              <a:ext uri="{FF2B5EF4-FFF2-40B4-BE49-F238E27FC236}">
                <a16:creationId xmlns:a16="http://schemas.microsoft.com/office/drawing/2014/main" id="{B051A551-C7CD-480C-AF34-E5C9B09D18AC}"/>
              </a:ext>
            </a:extLst>
          </p:cNvPr>
          <p:cNvSpPr>
            <a:spLocks noGrp="1"/>
          </p:cNvSpPr>
          <p:nvPr>
            <p:ph type="dt" sz="half" idx="10"/>
          </p:nvPr>
        </p:nvSpPr>
        <p:spPr>
          <a:xfrm>
            <a:off x="1204769" y="6465818"/>
            <a:ext cx="2743200" cy="365125"/>
          </a:xfrm>
        </p:spPr>
        <p:txBody>
          <a:bodyPr/>
          <a:lstStyle/>
          <a:p>
            <a:fld id="{967A1356-9C8B-46E5-8F74-8AE30A191C97}" type="datetime1">
              <a:rPr lang="en-US" smtClean="0"/>
              <a:t>6/5/2019</a:t>
            </a:fld>
            <a:endParaRPr lang="en-US" dirty="0"/>
          </a:p>
        </p:txBody>
      </p:sp>
      <p:sp>
        <p:nvSpPr>
          <p:cNvPr id="56" name="Rectangle 55">
            <a:extLst>
              <a:ext uri="{FF2B5EF4-FFF2-40B4-BE49-F238E27FC236}">
                <a16:creationId xmlns:a16="http://schemas.microsoft.com/office/drawing/2014/main" id="{60BEFD84-433E-4587-A093-2D8B2C9B45AB}"/>
              </a:ext>
            </a:extLst>
          </p:cNvPr>
          <p:cNvSpPr/>
          <p:nvPr/>
        </p:nvSpPr>
        <p:spPr>
          <a:xfrm>
            <a:off x="1654303" y="0"/>
            <a:ext cx="8883394" cy="584775"/>
          </a:xfrm>
          <a:prstGeom prst="rect">
            <a:avLst/>
          </a:prstGeom>
        </p:spPr>
        <p:txBody>
          <a:bodyPr wrap="none">
            <a:spAutoFit/>
          </a:bodyPr>
          <a:lstStyle/>
          <a:p>
            <a:pPr algn="ctr"/>
            <a:r>
              <a:rPr lang="en-US" sz="3200" b="1" dirty="0">
                <a:ln w="22225">
                  <a:solidFill>
                    <a:schemeClr val="accent2"/>
                  </a:solidFill>
                  <a:prstDash val="solid"/>
                </a:ln>
                <a:solidFill>
                  <a:schemeClr val="accent1">
                    <a:lumMod val="50000"/>
                  </a:schemeClr>
                </a:solidFill>
              </a:rPr>
              <a:t>ACTIVITIES WERE DONE WITHIN THE STAR PROJECT</a:t>
            </a:r>
          </a:p>
        </p:txBody>
      </p:sp>
      <p:grpSp>
        <p:nvGrpSpPr>
          <p:cNvPr id="10" name="Group 9">
            <a:extLst>
              <a:ext uri="{FF2B5EF4-FFF2-40B4-BE49-F238E27FC236}">
                <a16:creationId xmlns:a16="http://schemas.microsoft.com/office/drawing/2014/main" id="{677A8F80-A017-4FF1-816A-2CF832ABAF10}"/>
              </a:ext>
            </a:extLst>
          </p:cNvPr>
          <p:cNvGrpSpPr/>
          <p:nvPr/>
        </p:nvGrpSpPr>
        <p:grpSpPr>
          <a:xfrm>
            <a:off x="-413022" y="707208"/>
            <a:ext cx="12289589" cy="5967813"/>
            <a:chOff x="-621448" y="671063"/>
            <a:chExt cx="12575371" cy="5967813"/>
          </a:xfrm>
        </p:grpSpPr>
        <p:grpSp>
          <p:nvGrpSpPr>
            <p:cNvPr id="4" name="Group 3">
              <a:extLst>
                <a:ext uri="{FF2B5EF4-FFF2-40B4-BE49-F238E27FC236}">
                  <a16:creationId xmlns:a16="http://schemas.microsoft.com/office/drawing/2014/main" id="{FC25EC11-17F0-458C-8529-35651DF01878}"/>
                </a:ext>
              </a:extLst>
            </p:cNvPr>
            <p:cNvGrpSpPr/>
            <p:nvPr/>
          </p:nvGrpSpPr>
          <p:grpSpPr>
            <a:xfrm>
              <a:off x="-621448" y="671063"/>
              <a:ext cx="12575371" cy="5849588"/>
              <a:chOff x="-621448" y="671063"/>
              <a:chExt cx="12575371" cy="5849588"/>
            </a:xfrm>
          </p:grpSpPr>
          <p:pic>
            <p:nvPicPr>
              <p:cNvPr id="7" name="Picture 6" descr="A close up of a plant&#10;&#10;Description automatically generated">
                <a:extLst>
                  <a:ext uri="{FF2B5EF4-FFF2-40B4-BE49-F238E27FC236}">
                    <a16:creationId xmlns:a16="http://schemas.microsoft.com/office/drawing/2014/main" id="{E3391FF6-1898-4D70-98D9-18C89ECB874B}"/>
                  </a:ext>
                </a:extLst>
              </p:cNvPr>
              <p:cNvPicPr>
                <a:picLocks noChangeAspect="1"/>
              </p:cNvPicPr>
              <p:nvPr/>
            </p:nvPicPr>
            <p:blipFill rotWithShape="1">
              <a:blip r:embed="rId6">
                <a:extLst>
                  <a:ext uri="{28A0092B-C50C-407E-A947-70E740481C1C}">
                    <a14:useLocalDpi xmlns:a14="http://schemas.microsoft.com/office/drawing/2010/main" val="0"/>
                  </a:ext>
                </a:extLst>
              </a:blip>
              <a:srcRect l="6218" t="7379" r="4655" b="454"/>
              <a:stretch/>
            </p:blipFill>
            <p:spPr>
              <a:xfrm rot="423813">
                <a:off x="721208" y="2799484"/>
                <a:ext cx="1636387" cy="2156398"/>
              </a:xfrm>
              <a:prstGeom prst="snip2DiagRect">
                <a:avLst>
                  <a:gd name="adj1" fmla="val 20735"/>
                  <a:gd name="adj2" fmla="val 16667"/>
                </a:avLst>
              </a:prstGeom>
              <a:ln>
                <a:noFill/>
              </a:ln>
            </p:spPr>
          </p:pic>
          <p:cxnSp>
            <p:nvCxnSpPr>
              <p:cNvPr id="25" name="Straight Connector 24">
                <a:extLst>
                  <a:ext uri="{FF2B5EF4-FFF2-40B4-BE49-F238E27FC236}">
                    <a16:creationId xmlns:a16="http://schemas.microsoft.com/office/drawing/2014/main" id="{F1D06C5E-607B-4A71-89C6-DF1888D364AB}"/>
                  </a:ext>
                </a:extLst>
              </p:cNvPr>
              <p:cNvCxnSpPr>
                <a:cxnSpLocks/>
              </p:cNvCxnSpPr>
              <p:nvPr/>
            </p:nvCxnSpPr>
            <p:spPr>
              <a:xfrm>
                <a:off x="-621448" y="6520651"/>
                <a:ext cx="1471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4" name="Picture 33" descr="A close up of a flower&#10;&#10;Description automatically generated">
                <a:extLst>
                  <a:ext uri="{FF2B5EF4-FFF2-40B4-BE49-F238E27FC236}">
                    <a16:creationId xmlns:a16="http://schemas.microsoft.com/office/drawing/2014/main" id="{E9E75028-46F3-4256-AEDA-4BED3432383E}"/>
                  </a:ext>
                </a:extLst>
              </p:cNvPr>
              <p:cNvPicPr>
                <a:picLocks noChangeAspect="1"/>
              </p:cNvPicPr>
              <p:nvPr/>
            </p:nvPicPr>
            <p:blipFill rotWithShape="1">
              <a:blip r:embed="rId7">
                <a:extLst>
                  <a:ext uri="{28A0092B-C50C-407E-A947-70E740481C1C}">
                    <a14:useLocalDpi xmlns:a14="http://schemas.microsoft.com/office/drawing/2010/main" val="0"/>
                  </a:ext>
                </a:extLst>
              </a:blip>
              <a:srcRect l="7713" t="8558" r="5582" b="11596"/>
              <a:stretch/>
            </p:blipFill>
            <p:spPr>
              <a:xfrm rot="1534189">
                <a:off x="1213373" y="1155448"/>
                <a:ext cx="1524545" cy="1753223"/>
              </a:xfrm>
              <a:prstGeom prst="rect">
                <a:avLst/>
              </a:prstGeom>
            </p:spPr>
          </p:pic>
          <p:cxnSp>
            <p:nvCxnSpPr>
              <p:cNvPr id="36" name="Straight Arrow Connector 35">
                <a:extLst>
                  <a:ext uri="{FF2B5EF4-FFF2-40B4-BE49-F238E27FC236}">
                    <a16:creationId xmlns:a16="http://schemas.microsoft.com/office/drawing/2014/main" id="{C729696C-9870-4FA4-9381-F966AC341347}"/>
                  </a:ext>
                </a:extLst>
              </p:cNvPr>
              <p:cNvCxnSpPr>
                <a:cxnSpLocks/>
              </p:cNvCxnSpPr>
              <p:nvPr/>
            </p:nvCxnSpPr>
            <p:spPr>
              <a:xfrm>
                <a:off x="2208589" y="4167957"/>
                <a:ext cx="914400" cy="0"/>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C67FA51-7F55-4D9F-9DA0-4C7D92FAAEA5}"/>
                  </a:ext>
                </a:extLst>
              </p:cNvPr>
              <p:cNvCxnSpPr>
                <a:cxnSpLocks/>
              </p:cNvCxnSpPr>
              <p:nvPr/>
            </p:nvCxnSpPr>
            <p:spPr>
              <a:xfrm>
                <a:off x="1298993" y="6028672"/>
                <a:ext cx="914400"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65F9122-DE0C-4145-9DA6-52B238AE3771}"/>
                  </a:ext>
                </a:extLst>
              </p:cNvPr>
              <p:cNvCxnSpPr>
                <a:cxnSpLocks/>
              </p:cNvCxnSpPr>
              <p:nvPr/>
            </p:nvCxnSpPr>
            <p:spPr>
              <a:xfrm>
                <a:off x="1214282" y="5034142"/>
                <a:ext cx="1371600"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930B7A0-C2E9-4590-8B57-85FC5D8D3AC8}"/>
                  </a:ext>
                </a:extLst>
              </p:cNvPr>
              <p:cNvCxnSpPr>
                <a:cxnSpLocks/>
              </p:cNvCxnSpPr>
              <p:nvPr/>
            </p:nvCxnSpPr>
            <p:spPr>
              <a:xfrm>
                <a:off x="1945490" y="3179138"/>
                <a:ext cx="1371600" cy="0"/>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947124E-9E5C-4291-97F0-A6E69FD31A91}"/>
                  </a:ext>
                </a:extLst>
              </p:cNvPr>
              <p:cNvCxnSpPr>
                <a:cxnSpLocks/>
              </p:cNvCxnSpPr>
              <p:nvPr/>
            </p:nvCxnSpPr>
            <p:spPr>
              <a:xfrm>
                <a:off x="2701469" y="2264721"/>
                <a:ext cx="941141" cy="0"/>
              </a:xfrm>
              <a:prstGeom prst="straightConnector1">
                <a:avLst/>
              </a:prstGeom>
              <a:ln w="190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B2C6361-2244-4CC8-B847-FC3B5298DB9C}"/>
                  </a:ext>
                </a:extLst>
              </p:cNvPr>
              <p:cNvCxnSpPr>
                <a:cxnSpLocks/>
              </p:cNvCxnSpPr>
              <p:nvPr/>
            </p:nvCxnSpPr>
            <p:spPr>
              <a:xfrm>
                <a:off x="2424275" y="1258180"/>
                <a:ext cx="1371600" cy="0"/>
              </a:xfrm>
              <a:prstGeom prst="straightConnector1">
                <a:avLst/>
              </a:prstGeom>
              <a:ln w="190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C9756731-7F16-49A2-8F16-AAE1DF2AC3B2}"/>
                  </a:ext>
                </a:extLst>
              </p:cNvPr>
              <p:cNvSpPr/>
              <p:nvPr/>
            </p:nvSpPr>
            <p:spPr>
              <a:xfrm>
                <a:off x="3209566" y="3683605"/>
                <a:ext cx="7985274" cy="923330"/>
              </a:xfrm>
              <a:prstGeom prst="rect">
                <a:avLst/>
              </a:prstGeom>
            </p:spPr>
            <p:txBody>
              <a:bodyPr wrap="square">
                <a:spAutoFit/>
              </a:bodyPr>
              <a:lstStyle/>
              <a:p>
                <a:pPr algn="just"/>
                <a:r>
                  <a:rPr lang="en-US" b="1" dirty="0"/>
                  <a:t>Establishment of the Centre for Continuous Professional Development (CPD) </a:t>
                </a:r>
                <a:r>
                  <a:rPr lang="en-US" dirty="0"/>
                  <a:t>and take part </a:t>
                </a:r>
                <a:r>
                  <a:rPr lang="en-US" b="1" dirty="0"/>
                  <a:t>in developing a virtual academic network </a:t>
                </a:r>
                <a:r>
                  <a:rPr lang="en-US" dirty="0"/>
                  <a:t>for improving an innovative pedagogical methodology.</a:t>
                </a:r>
              </a:p>
            </p:txBody>
          </p:sp>
          <p:sp>
            <p:nvSpPr>
              <p:cNvPr id="52" name="Rectangle 51">
                <a:extLst>
                  <a:ext uri="{FF2B5EF4-FFF2-40B4-BE49-F238E27FC236}">
                    <a16:creationId xmlns:a16="http://schemas.microsoft.com/office/drawing/2014/main" id="{7181FCF8-C2F1-47FE-96A0-A301DB758EC0}"/>
                  </a:ext>
                </a:extLst>
              </p:cNvPr>
              <p:cNvSpPr/>
              <p:nvPr/>
            </p:nvSpPr>
            <p:spPr>
              <a:xfrm>
                <a:off x="2323367" y="5682997"/>
                <a:ext cx="8074744" cy="646331"/>
              </a:xfrm>
              <a:prstGeom prst="rect">
                <a:avLst/>
              </a:prstGeom>
            </p:spPr>
            <p:txBody>
              <a:bodyPr wrap="square">
                <a:spAutoFit/>
              </a:bodyPr>
              <a:lstStyle/>
              <a:p>
                <a:pPr algn="just"/>
                <a:r>
                  <a:rPr lang="en-US" dirty="0"/>
                  <a:t>Take part in kick-off meetings, </a:t>
                </a:r>
                <a:r>
                  <a:rPr lang="en-US" b="1" dirty="0"/>
                  <a:t>cooperation with Project Partners for developing partnership and assisting to reach the project´s aims</a:t>
                </a:r>
                <a:r>
                  <a:rPr lang="en-US" dirty="0"/>
                  <a:t>.</a:t>
                </a:r>
              </a:p>
            </p:txBody>
          </p:sp>
          <p:sp>
            <p:nvSpPr>
              <p:cNvPr id="53" name="Rectangle 52">
                <a:extLst>
                  <a:ext uri="{FF2B5EF4-FFF2-40B4-BE49-F238E27FC236}">
                    <a16:creationId xmlns:a16="http://schemas.microsoft.com/office/drawing/2014/main" id="{BF18A1FD-EACF-4B39-B473-D8B705BC830C}"/>
                  </a:ext>
                </a:extLst>
              </p:cNvPr>
              <p:cNvSpPr/>
              <p:nvPr/>
            </p:nvSpPr>
            <p:spPr>
              <a:xfrm>
                <a:off x="2620194" y="4678231"/>
                <a:ext cx="8243394" cy="923330"/>
              </a:xfrm>
              <a:prstGeom prst="rect">
                <a:avLst/>
              </a:prstGeom>
            </p:spPr>
            <p:txBody>
              <a:bodyPr wrap="square">
                <a:spAutoFit/>
              </a:bodyPr>
              <a:lstStyle/>
              <a:p>
                <a:pPr algn="just"/>
                <a:r>
                  <a:rPr lang="en-US" b="1" dirty="0"/>
                  <a:t>To study, combine and share the interesting practices </a:t>
                </a:r>
                <a:r>
                  <a:rPr lang="en-US" dirty="0"/>
                  <a:t>in Learner-</a:t>
                </a:r>
                <a:r>
                  <a:rPr lang="en-US" dirty="0" err="1"/>
                  <a:t>centred</a:t>
                </a:r>
                <a:r>
                  <a:rPr lang="en-US" dirty="0"/>
                  <a:t> teaching and </a:t>
                </a:r>
                <a:r>
                  <a:rPr lang="en-US" b="1" dirty="0"/>
                  <a:t>implementing innovative teaching methods</a:t>
                </a:r>
                <a:r>
                  <a:rPr lang="en-US" dirty="0"/>
                  <a:t>,  as well as the best international experience in CPD Units development and management.</a:t>
                </a:r>
              </a:p>
            </p:txBody>
          </p:sp>
          <p:sp>
            <p:nvSpPr>
              <p:cNvPr id="55" name="Rectangle 54">
                <a:extLst>
                  <a:ext uri="{FF2B5EF4-FFF2-40B4-BE49-F238E27FC236}">
                    <a16:creationId xmlns:a16="http://schemas.microsoft.com/office/drawing/2014/main" id="{58568576-96EA-472E-A522-30FD8D4D80B7}"/>
                  </a:ext>
                </a:extLst>
              </p:cNvPr>
              <p:cNvSpPr/>
              <p:nvPr/>
            </p:nvSpPr>
            <p:spPr>
              <a:xfrm>
                <a:off x="3496750" y="2868673"/>
                <a:ext cx="7985275" cy="646331"/>
              </a:xfrm>
              <a:prstGeom prst="rect">
                <a:avLst/>
              </a:prstGeom>
            </p:spPr>
            <p:txBody>
              <a:bodyPr wrap="square">
                <a:spAutoFit/>
              </a:bodyPr>
              <a:lstStyle/>
              <a:p>
                <a:pPr algn="just"/>
                <a:r>
                  <a:rPr lang="en-US" b="1" dirty="0"/>
                  <a:t>Contribute to the development of a manual and its translation to Georgian, as well as support the activities for the manual’s dissemination</a:t>
                </a:r>
              </a:p>
            </p:txBody>
          </p:sp>
          <p:sp>
            <p:nvSpPr>
              <p:cNvPr id="59" name="Rectangle 58">
                <a:extLst>
                  <a:ext uri="{FF2B5EF4-FFF2-40B4-BE49-F238E27FC236}">
                    <a16:creationId xmlns:a16="http://schemas.microsoft.com/office/drawing/2014/main" id="{05B0533E-0F0E-4172-9236-3FC8891AA033}"/>
                  </a:ext>
                </a:extLst>
              </p:cNvPr>
              <p:cNvSpPr/>
              <p:nvPr/>
            </p:nvSpPr>
            <p:spPr>
              <a:xfrm>
                <a:off x="3695775" y="1781217"/>
                <a:ext cx="8046457" cy="923330"/>
              </a:xfrm>
              <a:prstGeom prst="rect">
                <a:avLst/>
              </a:prstGeom>
            </p:spPr>
            <p:txBody>
              <a:bodyPr wrap="square">
                <a:spAutoFit/>
              </a:bodyPr>
              <a:lstStyle/>
              <a:p>
                <a:pPr algn="just"/>
                <a:r>
                  <a:rPr lang="en-US" b="1" dirty="0"/>
                  <a:t>Organize training for the CPD trainers, teachers, and </a:t>
                </a:r>
                <a:r>
                  <a:rPr lang="en-US" dirty="0"/>
                  <a:t>staff involved in developing the study process, administrative staff, on learner-</a:t>
                </a:r>
                <a:r>
                  <a:rPr lang="en-US" dirty="0" err="1"/>
                  <a:t>centred</a:t>
                </a:r>
                <a:r>
                  <a:rPr lang="en-US" dirty="0"/>
                  <a:t> teaching, evaluation and assessment methods. </a:t>
                </a:r>
              </a:p>
            </p:txBody>
          </p:sp>
          <p:sp>
            <p:nvSpPr>
              <p:cNvPr id="60" name="Rectangle 59">
                <a:extLst>
                  <a:ext uri="{FF2B5EF4-FFF2-40B4-BE49-F238E27FC236}">
                    <a16:creationId xmlns:a16="http://schemas.microsoft.com/office/drawing/2014/main" id="{1D5F9F54-5BA0-47F3-B15B-0FC4FD999D04}"/>
                  </a:ext>
                </a:extLst>
              </p:cNvPr>
              <p:cNvSpPr/>
              <p:nvPr/>
            </p:nvSpPr>
            <p:spPr>
              <a:xfrm>
                <a:off x="3907466" y="671063"/>
                <a:ext cx="8046457" cy="923330"/>
              </a:xfrm>
              <a:prstGeom prst="rect">
                <a:avLst/>
              </a:prstGeom>
            </p:spPr>
            <p:txBody>
              <a:bodyPr wrap="square">
                <a:spAutoFit/>
              </a:bodyPr>
              <a:lstStyle/>
              <a:p>
                <a:pPr algn="just"/>
                <a:r>
                  <a:rPr lang="en-US" b="1" dirty="0"/>
                  <a:t>Organize training, workshops for the representatives of other HEIs and society</a:t>
                </a:r>
                <a:r>
                  <a:rPr lang="en-US" dirty="0"/>
                  <a:t> at large, to disseminate the project results as well as raise awareness about learner-centered approaches and implementation of innovative teaching strategies.</a:t>
                </a:r>
              </a:p>
            </p:txBody>
          </p:sp>
        </p:grpSp>
        <p:pic>
          <p:nvPicPr>
            <p:cNvPr id="5" name="Picture 4">
              <a:extLst>
                <a:ext uri="{FF2B5EF4-FFF2-40B4-BE49-F238E27FC236}">
                  <a16:creationId xmlns:a16="http://schemas.microsoft.com/office/drawing/2014/main" id="{0C8CB3D6-41B1-4251-BDEB-21695BEFA9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8830">
              <a:off x="-237475" y="4988151"/>
              <a:ext cx="2032215" cy="1269236"/>
            </a:xfrm>
            <a:prstGeom prst="snip2DiagRect">
              <a:avLst>
                <a:gd name="adj1" fmla="val 50000"/>
                <a:gd name="adj2" fmla="val 16667"/>
              </a:avLst>
            </a:prstGeom>
          </p:spPr>
        </p:pic>
      </p:grpSp>
    </p:spTree>
    <p:extLst>
      <p:ext uri="{BB962C8B-B14F-4D97-AF65-F5344CB8AC3E}">
        <p14:creationId xmlns:p14="http://schemas.microsoft.com/office/powerpoint/2010/main" val="29652487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F1D06C5E-607B-4A71-89C6-DF1888D364AB}"/>
              </a:ext>
            </a:extLst>
          </p:cNvPr>
          <p:cNvCxnSpPr>
            <a:cxnSpLocks/>
          </p:cNvCxnSpPr>
          <p:nvPr/>
        </p:nvCxnSpPr>
        <p:spPr>
          <a:xfrm>
            <a:off x="-621448" y="6520651"/>
            <a:ext cx="1471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cell phone&#10;&#10;Description automatically generated">
            <a:extLst>
              <a:ext uri="{FF2B5EF4-FFF2-40B4-BE49-F238E27FC236}">
                <a16:creationId xmlns:a16="http://schemas.microsoft.com/office/drawing/2014/main" id="{CC38591D-7F0B-4675-8EB4-4B6DB8851030}"/>
              </a:ext>
            </a:extLst>
          </p:cNvPr>
          <p:cNvPicPr>
            <a:picLocks noChangeAspect="1"/>
          </p:cNvPicPr>
          <p:nvPr/>
        </p:nvPicPr>
        <p:blipFill rotWithShape="1">
          <a:blip r:embed="rId3">
            <a:extLst>
              <a:ext uri="{28A0092B-C50C-407E-A947-70E740481C1C}">
                <a14:useLocalDpi xmlns:a14="http://schemas.microsoft.com/office/drawing/2010/main" val="0"/>
              </a:ext>
            </a:extLst>
          </a:blip>
          <a:srcRect l="34375" t="17639" r="34531" b="5972"/>
          <a:stretch/>
        </p:blipFill>
        <p:spPr>
          <a:xfrm>
            <a:off x="-1" y="1208185"/>
            <a:ext cx="2902689" cy="5036894"/>
          </a:xfrm>
          <a:prstGeom prst="rect">
            <a:avLst/>
          </a:prstGeom>
          <a:scene3d>
            <a:camera prst="perspectiveRight"/>
            <a:lightRig rig="threePt" dir="t"/>
          </a:scene3d>
        </p:spPr>
      </p:pic>
      <p:sp>
        <p:nvSpPr>
          <p:cNvPr id="14" name="Rectangle 13">
            <a:extLst>
              <a:ext uri="{FF2B5EF4-FFF2-40B4-BE49-F238E27FC236}">
                <a16:creationId xmlns:a16="http://schemas.microsoft.com/office/drawing/2014/main" id="{AE3892AB-5E0E-4900-BB0E-E803542FB138}"/>
              </a:ext>
            </a:extLst>
          </p:cNvPr>
          <p:cNvSpPr/>
          <p:nvPr/>
        </p:nvSpPr>
        <p:spPr>
          <a:xfrm>
            <a:off x="491257" y="8049"/>
            <a:ext cx="11449050" cy="457200"/>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2800" b="1" dirty="0">
                <a:ln/>
                <a:solidFill>
                  <a:schemeClr val="accent4"/>
                </a:solidFill>
              </a:rPr>
              <a:t>List of the SABAUNI’s Activities done within the STAR Project</a:t>
            </a:r>
          </a:p>
        </p:txBody>
      </p:sp>
      <p:sp>
        <p:nvSpPr>
          <p:cNvPr id="6" name="Date Placeholder 5">
            <a:extLst>
              <a:ext uri="{FF2B5EF4-FFF2-40B4-BE49-F238E27FC236}">
                <a16:creationId xmlns:a16="http://schemas.microsoft.com/office/drawing/2014/main" id="{EFDFDB8C-8F2B-4BFA-A4BB-DE22237FB56A}"/>
              </a:ext>
            </a:extLst>
          </p:cNvPr>
          <p:cNvSpPr>
            <a:spLocks noGrp="1"/>
          </p:cNvSpPr>
          <p:nvPr>
            <p:ph type="dt" sz="half" idx="10"/>
          </p:nvPr>
        </p:nvSpPr>
        <p:spPr>
          <a:xfrm>
            <a:off x="838200" y="6480177"/>
            <a:ext cx="2743200" cy="365125"/>
          </a:xfrm>
        </p:spPr>
        <p:txBody>
          <a:bodyPr/>
          <a:lstStyle/>
          <a:p>
            <a:fld id="{F3862E08-91CE-4623-983D-734C42A0C7C1}" type="datetime1">
              <a:rPr lang="en-US" smtClean="0"/>
              <a:t>6/5/2019</a:t>
            </a:fld>
            <a:endParaRPr lang="en-US" dirty="0"/>
          </a:p>
        </p:txBody>
      </p:sp>
      <p:sp>
        <p:nvSpPr>
          <p:cNvPr id="7" name="Slide Number Placeholder 6">
            <a:extLst>
              <a:ext uri="{FF2B5EF4-FFF2-40B4-BE49-F238E27FC236}">
                <a16:creationId xmlns:a16="http://schemas.microsoft.com/office/drawing/2014/main" id="{30182F50-F061-4689-A1E1-D7FA3273864A}"/>
              </a:ext>
            </a:extLst>
          </p:cNvPr>
          <p:cNvSpPr>
            <a:spLocks noGrp="1"/>
          </p:cNvSpPr>
          <p:nvPr>
            <p:ph type="sldNum" sz="quarter" idx="12"/>
          </p:nvPr>
        </p:nvSpPr>
        <p:spPr>
          <a:xfrm>
            <a:off x="8610600" y="6480177"/>
            <a:ext cx="2743200" cy="365125"/>
          </a:xfrm>
        </p:spPr>
        <p:txBody>
          <a:bodyPr/>
          <a:lstStyle/>
          <a:p>
            <a:fld id="{5A8A6D7C-FD2C-475F-A3E7-B88166FD18FF}" type="slidenum">
              <a:rPr lang="en-US" smtClean="0"/>
              <a:t>5</a:t>
            </a:fld>
            <a:endParaRPr lang="en-US"/>
          </a:p>
        </p:txBody>
      </p:sp>
      <p:grpSp>
        <p:nvGrpSpPr>
          <p:cNvPr id="31" name="Group 30">
            <a:extLst>
              <a:ext uri="{FF2B5EF4-FFF2-40B4-BE49-F238E27FC236}">
                <a16:creationId xmlns:a16="http://schemas.microsoft.com/office/drawing/2014/main" id="{86F4AF32-A6DE-4F6D-BDB1-24866F12840B}"/>
              </a:ext>
            </a:extLst>
          </p:cNvPr>
          <p:cNvGrpSpPr/>
          <p:nvPr/>
        </p:nvGrpSpPr>
        <p:grpSpPr>
          <a:xfrm>
            <a:off x="2123299" y="6436800"/>
            <a:ext cx="8145598" cy="421201"/>
            <a:chOff x="1845868" y="48459"/>
            <a:chExt cx="8145598" cy="535206"/>
          </a:xfrm>
        </p:grpSpPr>
        <p:pic>
          <p:nvPicPr>
            <p:cNvPr id="32" name="Picture 2" descr="https://cdn.muni.cz/media/3003324/star-170824-export.png?mode=crop&amp;center=0.5,0.5&amp;rnd=131485001150000000&amp;width=600">
              <a:extLst>
                <a:ext uri="{FF2B5EF4-FFF2-40B4-BE49-F238E27FC236}">
                  <a16:creationId xmlns:a16="http://schemas.microsoft.com/office/drawing/2014/main" id="{DA129EC1-D94E-498C-9259-F5BA1498488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45868" y="48459"/>
              <a:ext cx="2097482" cy="52691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s://cdn.muni.cz/media/1960856/logo.jpg?mode=crop&amp;center=0.5,0.5&amp;rnd=131326752070000000&amp;width=278">
              <a:extLst>
                <a:ext uri="{FF2B5EF4-FFF2-40B4-BE49-F238E27FC236}">
                  <a16:creationId xmlns:a16="http://schemas.microsoft.com/office/drawing/2014/main" id="{D424DD1B-2257-48EB-BA37-012C1B3FF3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3083" y="56755"/>
              <a:ext cx="1998383" cy="52691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BEBD3E25-11BC-4886-9003-9DF336679FCA}"/>
                </a:ext>
              </a:extLst>
            </p:cNvPr>
            <p:cNvGrpSpPr/>
            <p:nvPr/>
          </p:nvGrpSpPr>
          <p:grpSpPr>
            <a:xfrm>
              <a:off x="4999500" y="48459"/>
              <a:ext cx="2115673" cy="473158"/>
              <a:chOff x="4708433" y="-633"/>
              <a:chExt cx="3658841" cy="1196105"/>
            </a:xfrm>
          </p:grpSpPr>
          <p:pic>
            <p:nvPicPr>
              <p:cNvPr id="35" name="Picture 34">
                <a:extLst>
                  <a:ext uri="{FF2B5EF4-FFF2-40B4-BE49-F238E27FC236}">
                    <a16:creationId xmlns:a16="http://schemas.microsoft.com/office/drawing/2014/main" id="{1D10A64C-C3D1-4AF5-B647-9BD764D2DAFF}"/>
                  </a:ext>
                </a:extLst>
              </p:cNvPr>
              <p:cNvPicPr>
                <a:picLocks noChangeAspect="1"/>
              </p:cNvPicPr>
              <p:nvPr/>
            </p:nvPicPr>
            <p:blipFill rotWithShape="1">
              <a:blip r:embed="rId6">
                <a:extLst>
                  <a:ext uri="{28A0092B-C50C-407E-A947-70E740481C1C}">
                    <a14:useLocalDpi xmlns:a14="http://schemas.microsoft.com/office/drawing/2010/main" val="0"/>
                  </a:ext>
                </a:extLst>
              </a:blip>
              <a:srcRect t="21384" r="55000" b="34054"/>
              <a:stretch/>
            </p:blipFill>
            <p:spPr>
              <a:xfrm>
                <a:off x="4708433" y="-633"/>
                <a:ext cx="764641" cy="1174873"/>
              </a:xfrm>
              <a:prstGeom prst="rect">
                <a:avLst/>
              </a:prstGeom>
            </p:spPr>
          </p:pic>
          <p:sp>
            <p:nvSpPr>
              <p:cNvPr id="36" name="TextBox 35">
                <a:extLst>
                  <a:ext uri="{FF2B5EF4-FFF2-40B4-BE49-F238E27FC236}">
                    <a16:creationId xmlns:a16="http://schemas.microsoft.com/office/drawing/2014/main" id="{9B26816F-84A2-4F48-85EB-B8579EE4297D}"/>
                  </a:ext>
                </a:extLst>
              </p:cNvPr>
              <p:cNvSpPr txBox="1"/>
              <p:nvPr/>
            </p:nvSpPr>
            <p:spPr>
              <a:xfrm>
                <a:off x="5318471" y="20599"/>
                <a:ext cx="3048803" cy="1174873"/>
              </a:xfrm>
              <a:prstGeom prst="rect">
                <a:avLst/>
              </a:prstGeom>
              <a:noFill/>
            </p:spPr>
            <p:txBody>
              <a:bodyPr wrap="square" rtlCol="0">
                <a:spAutoFit/>
              </a:bodyPr>
              <a:lstStyle/>
              <a:p>
                <a:pPr algn="ctr"/>
                <a:r>
                  <a:rPr lang="en-US" sz="1100" b="1" dirty="0" err="1">
                    <a:solidFill>
                      <a:srgbClr val="002060"/>
                    </a:solidFill>
                  </a:rPr>
                  <a:t>Sulkhan</a:t>
                </a:r>
                <a:r>
                  <a:rPr lang="en-US" sz="1100" b="1" dirty="0">
                    <a:solidFill>
                      <a:srgbClr val="002060"/>
                    </a:solidFill>
                  </a:rPr>
                  <a:t>-Saba </a:t>
                </a:r>
                <a:r>
                  <a:rPr lang="en-US" sz="1100" b="1" dirty="0" err="1">
                    <a:solidFill>
                      <a:srgbClr val="002060"/>
                    </a:solidFill>
                  </a:rPr>
                  <a:t>Orbeliani</a:t>
                </a:r>
                <a:r>
                  <a:rPr lang="en-US" sz="1100" b="1" dirty="0">
                    <a:solidFill>
                      <a:srgbClr val="002060"/>
                    </a:solidFill>
                  </a:rPr>
                  <a:t> University</a:t>
                </a:r>
              </a:p>
            </p:txBody>
          </p:sp>
        </p:grpSp>
      </p:grpSp>
      <p:sp>
        <p:nvSpPr>
          <p:cNvPr id="15" name="Rectangle 14">
            <a:extLst>
              <a:ext uri="{FF2B5EF4-FFF2-40B4-BE49-F238E27FC236}">
                <a16:creationId xmlns:a16="http://schemas.microsoft.com/office/drawing/2014/main" id="{43E22A75-E235-4CD5-839C-491FFAE099F7}"/>
              </a:ext>
            </a:extLst>
          </p:cNvPr>
          <p:cNvSpPr/>
          <p:nvPr/>
        </p:nvSpPr>
        <p:spPr>
          <a:xfrm>
            <a:off x="3030284" y="506310"/>
            <a:ext cx="9087285" cy="6075446"/>
          </a:xfrm>
          <a:prstGeom prst="rect">
            <a:avLst/>
          </a:prstGeom>
        </p:spPr>
        <p:txBody>
          <a:bodyPr wrap="square">
            <a:spAutoFit/>
          </a:bodyPr>
          <a:lstStyle/>
          <a:p>
            <a:pPr marL="342900" marR="0" lvl="0" indent="-342900">
              <a:lnSpc>
                <a:spcPct val="107000"/>
              </a:lnSpc>
              <a:buClr>
                <a:srgbClr val="000000"/>
              </a:buClr>
              <a:buFont typeface="Wingdings" panose="05000000000000000000" pitchFamily="2" charset="2"/>
              <a:buChar char="ü"/>
            </a:pPr>
            <a:r>
              <a:rPr lang="en-US" sz="1400" dirty="0">
                <a:latin typeface="Sylfaen" panose="010A0502050306030303" pitchFamily="18" charset="0"/>
                <a:ea typeface="Calibri" panose="020F0502020204030204" pitchFamily="34" charset="0"/>
                <a:cs typeface="Times New Roman" panose="02020603050405020304" pitchFamily="18" charset="0"/>
              </a:rPr>
              <a:t>CPD establishment and approval by the rector’s order N101-17</a:t>
            </a:r>
          </a:p>
          <a:p>
            <a:pPr marL="342900" marR="0" lvl="0" indent="-342900">
              <a:lnSpc>
                <a:spcPct val="107000"/>
              </a:lnSpc>
              <a:buClr>
                <a:srgbClr val="000000"/>
              </a:buClr>
              <a:buFont typeface="Wingdings" panose="05000000000000000000" pitchFamily="2" charset="2"/>
              <a:buChar char="ü"/>
            </a:pPr>
            <a:r>
              <a:rPr lang="en-US" sz="1400" dirty="0">
                <a:latin typeface="Sylfaen" panose="010A0502050306030303" pitchFamily="18" charset="0"/>
                <a:ea typeface="Calibri" panose="020F0502020204030204" pitchFamily="34" charset="0"/>
                <a:cs typeface="Times New Roman" panose="02020603050405020304" pitchFamily="18" charset="0"/>
              </a:rPr>
              <a:t>LAB equipped with the techniques purchased within the project STAR</a:t>
            </a:r>
          </a:p>
          <a:p>
            <a:pPr marL="342900" marR="0" lvl="0" indent="-342900">
              <a:lnSpc>
                <a:spcPct val="107000"/>
              </a:lnSpc>
              <a:buClr>
                <a:srgbClr val="000000"/>
              </a:buClr>
              <a:buFont typeface="Wingdings" panose="05000000000000000000" pitchFamily="2" charset="2"/>
              <a:buChar char="ü"/>
            </a:pPr>
            <a:r>
              <a:rPr lang="en-US" sz="1400" dirty="0">
                <a:latin typeface="Sylfaen" panose="010A0502050306030303" pitchFamily="18" charset="0"/>
                <a:ea typeface="Calibri" panose="020F0502020204030204" pitchFamily="34" charset="0"/>
                <a:cs typeface="Times New Roman" panose="02020603050405020304" pitchFamily="18" charset="0"/>
              </a:rPr>
              <a:t>CPD and project presentation with the university staff (25/04/2018; 21/11/2018)</a:t>
            </a:r>
          </a:p>
          <a:p>
            <a:pPr marL="457200" marR="0">
              <a:lnSpc>
                <a:spcPct val="107000"/>
              </a:lnSpc>
            </a:pPr>
            <a:r>
              <a:rPr lang="en-US" sz="1400" u="sng" dirty="0">
                <a:solidFill>
                  <a:srgbClr val="0000FF"/>
                </a:solidFill>
                <a:latin typeface="Sylfaen" panose="010A0502050306030303" pitchFamily="18" charset="0"/>
                <a:ea typeface="Calibri" panose="020F0502020204030204" pitchFamily="34" charset="0"/>
                <a:cs typeface="Times New Roman" panose="02020603050405020304" pitchFamily="18" charset="0"/>
                <a:hlinkClick r:id="rId7"/>
              </a:rPr>
              <a:t>http://sabauni.edu.ge/en/student-life/sabauni-news/314-cpd-center</a:t>
            </a:r>
            <a:endParaRPr lang="en-US" sz="1400" dirty="0">
              <a:latin typeface="Sylfaen" panose="010A0502050306030303" pitchFamily="18" charset="0"/>
              <a:ea typeface="Calibri" panose="020F0502020204030204" pitchFamily="34" charset="0"/>
              <a:cs typeface="Times New Roman" panose="02020603050405020304" pitchFamily="18" charset="0"/>
            </a:endParaRPr>
          </a:p>
          <a:p>
            <a:pPr marL="342900" marR="0" lvl="0" indent="-342900">
              <a:lnSpc>
                <a:spcPct val="107000"/>
              </a:lnSpc>
              <a:buClr>
                <a:srgbClr val="000000"/>
              </a:buClr>
              <a:buFont typeface="Wingdings" panose="05000000000000000000" pitchFamily="2" charset="2"/>
              <a:buChar char="ü"/>
            </a:pPr>
            <a:r>
              <a:rPr lang="en-US" sz="1400" dirty="0" err="1">
                <a:latin typeface="Sylfaen" panose="010A0502050306030303" pitchFamily="18" charset="0"/>
                <a:ea typeface="Calibri" panose="020F0502020204030204" pitchFamily="34" charset="0"/>
                <a:cs typeface="Times New Roman" panose="02020603050405020304" pitchFamily="18" charset="0"/>
              </a:rPr>
              <a:t>Sabauni</a:t>
            </a:r>
            <a:r>
              <a:rPr lang="en-US" sz="1400" dirty="0">
                <a:latin typeface="Sylfaen" panose="010A0502050306030303" pitchFamily="18" charset="0"/>
                <a:ea typeface="Calibri" panose="020F0502020204030204" pitchFamily="34" charset="0"/>
                <a:cs typeface="Times New Roman" panose="02020603050405020304" pitchFamily="18" charset="0"/>
              </a:rPr>
              <a:t> staff were trained by project trainers at University of Georgia (16-18/10/2018)</a:t>
            </a:r>
          </a:p>
          <a:p>
            <a:pPr marL="457200" marR="0">
              <a:lnSpc>
                <a:spcPct val="107000"/>
              </a:lnSpc>
            </a:pPr>
            <a:r>
              <a:rPr lang="en-US" sz="1400" u="sng" dirty="0">
                <a:solidFill>
                  <a:srgbClr val="0000FF"/>
                </a:solidFill>
                <a:latin typeface="Sylfaen" panose="010A0502050306030303" pitchFamily="18" charset="0"/>
                <a:ea typeface="Calibri" panose="020F0502020204030204" pitchFamily="34" charset="0"/>
                <a:cs typeface="Times New Roman" panose="02020603050405020304" pitchFamily="18" charset="0"/>
                <a:hlinkClick r:id="rId8"/>
              </a:rPr>
              <a:t>http://sabauni.edu.ge/en/student-life/sabauni-news/317-training-of-trainees-and-star-project-meeting-in-tbilisi-zhanjiang</a:t>
            </a:r>
            <a:endParaRPr lang="en-US" sz="1400" dirty="0">
              <a:latin typeface="Sylfaen" panose="010A0502050306030303" pitchFamily="18" charset="0"/>
              <a:ea typeface="Calibri" panose="020F0502020204030204" pitchFamily="34" charset="0"/>
              <a:cs typeface="Times New Roman" panose="02020603050405020304" pitchFamily="18" charset="0"/>
            </a:endParaRPr>
          </a:p>
          <a:p>
            <a:pPr marL="457200" marR="0">
              <a:lnSpc>
                <a:spcPct val="107000"/>
              </a:lnSpc>
            </a:pPr>
            <a:r>
              <a:rPr lang="en-US" sz="1400" u="sng" dirty="0">
                <a:solidFill>
                  <a:srgbClr val="0000FF"/>
                </a:solidFill>
                <a:latin typeface="Sylfaen" panose="010A0502050306030303" pitchFamily="18" charset="0"/>
                <a:ea typeface="Calibri" panose="020F0502020204030204" pitchFamily="34" charset="0"/>
                <a:cs typeface="Times New Roman" panose="02020603050405020304" pitchFamily="18" charset="0"/>
                <a:hlinkClick r:id="rId9"/>
              </a:rPr>
              <a:t>http://sabauni.edu.ge/en/student-life/sabauni-news/319-star-project-interim-report-and-presentation-of-cpd-unit</a:t>
            </a:r>
            <a:endParaRPr lang="en-US" sz="1400" dirty="0">
              <a:latin typeface="Sylfaen" panose="010A0502050306030303" pitchFamily="18" charset="0"/>
              <a:ea typeface="Calibri" panose="020F0502020204030204" pitchFamily="34" charset="0"/>
              <a:cs typeface="Times New Roman" panose="02020603050405020304" pitchFamily="18" charset="0"/>
            </a:endParaRPr>
          </a:p>
          <a:p>
            <a:pPr marL="342900" marR="0" lvl="0" indent="-342900">
              <a:lnSpc>
                <a:spcPct val="107000"/>
              </a:lnSpc>
              <a:buClr>
                <a:srgbClr val="000000"/>
              </a:buClr>
              <a:buFont typeface="Wingdings" panose="05000000000000000000" pitchFamily="2" charset="2"/>
              <a:buChar char="ü"/>
            </a:pPr>
            <a:r>
              <a:rPr lang="en-US" sz="1400" dirty="0">
                <a:latin typeface="Sylfaen" panose="010A0502050306030303" pitchFamily="18" charset="0"/>
                <a:ea typeface="Calibri" panose="020F0502020204030204" pitchFamily="34" charset="0"/>
                <a:cs typeface="Times New Roman" panose="02020603050405020304" pitchFamily="18" charset="0"/>
              </a:rPr>
              <a:t>Meetings with trained staff and preparation of Training for SABAUNI staff </a:t>
            </a:r>
          </a:p>
          <a:p>
            <a:pPr marL="457200" marR="0">
              <a:lnSpc>
                <a:spcPct val="107000"/>
              </a:lnSpc>
            </a:pPr>
            <a:r>
              <a:rPr lang="en-US" sz="1400" u="sng" dirty="0">
                <a:solidFill>
                  <a:srgbClr val="0000FF"/>
                </a:solidFill>
                <a:latin typeface="Sylfaen" panose="010A0502050306030303" pitchFamily="18" charset="0"/>
                <a:ea typeface="Calibri" panose="020F0502020204030204" pitchFamily="34" charset="0"/>
                <a:cs typeface="Times New Roman" panose="02020603050405020304" pitchFamily="18" charset="0"/>
                <a:hlinkClick r:id="rId10"/>
              </a:rPr>
              <a:t>http://sabauni.edu.ge/en/student-life/sabauni-news/337-planning-of-the-activities-of-cpd-unit</a:t>
            </a:r>
            <a:endParaRPr lang="en-US" sz="1400" dirty="0">
              <a:latin typeface="Sylfaen" panose="010A0502050306030303" pitchFamily="18" charset="0"/>
              <a:ea typeface="Calibri" panose="020F0502020204030204" pitchFamily="34" charset="0"/>
              <a:cs typeface="Times New Roman" panose="02020603050405020304" pitchFamily="18" charset="0"/>
            </a:endParaRPr>
          </a:p>
          <a:p>
            <a:pPr marL="342900" marR="0" lvl="0" indent="-342900">
              <a:lnSpc>
                <a:spcPct val="107000"/>
              </a:lnSpc>
              <a:buClr>
                <a:srgbClr val="000000"/>
              </a:buClr>
              <a:buFont typeface="Wingdings" panose="05000000000000000000" pitchFamily="2" charset="2"/>
              <a:buChar char="ü"/>
            </a:pPr>
            <a:r>
              <a:rPr lang="en-US" sz="1400" dirty="0">
                <a:latin typeface="Sylfaen" panose="010A0502050306030303" pitchFamily="18" charset="0"/>
                <a:ea typeface="Calibri" panose="020F0502020204030204" pitchFamily="34" charset="0"/>
                <a:cs typeface="Times New Roman" panose="02020603050405020304" pitchFamily="18" charset="0"/>
              </a:rPr>
              <a:t>Training for academic staff (16/02/2019 - (statistics – 45 academic staff were trained) </a:t>
            </a:r>
          </a:p>
          <a:p>
            <a:pPr marL="457200" marR="0">
              <a:lnSpc>
                <a:spcPct val="107000"/>
              </a:lnSpc>
            </a:pPr>
            <a:r>
              <a:rPr lang="en-US" sz="1400" u="sng" dirty="0">
                <a:solidFill>
                  <a:srgbClr val="0000FF"/>
                </a:solidFill>
                <a:latin typeface="Sylfaen" panose="010A0502050306030303" pitchFamily="18" charset="0"/>
                <a:ea typeface="Calibri" panose="020F0502020204030204" pitchFamily="34" charset="0"/>
                <a:cs typeface="Times New Roman" panose="02020603050405020304" pitchFamily="18" charset="0"/>
                <a:hlinkClick r:id="rId11"/>
              </a:rPr>
              <a:t>http://sabauni.edu.ge/en/student-life/sabauni-news/350-%E2%80%9Clearner-centred-teaching%E2%80%9D-training-for-academic-staff</a:t>
            </a:r>
            <a:endParaRPr lang="en-US" sz="1400" dirty="0">
              <a:latin typeface="Sylfaen" panose="010A0502050306030303" pitchFamily="18" charset="0"/>
              <a:ea typeface="Calibri" panose="020F0502020204030204" pitchFamily="34" charset="0"/>
              <a:cs typeface="Times New Roman" panose="02020603050405020304" pitchFamily="18" charset="0"/>
            </a:endParaRPr>
          </a:p>
          <a:p>
            <a:pPr marL="342900" marR="0" lvl="0" indent="-342900">
              <a:lnSpc>
                <a:spcPct val="107000"/>
              </a:lnSpc>
              <a:buClr>
                <a:srgbClr val="000000"/>
              </a:buClr>
              <a:buFont typeface="Wingdings" panose="05000000000000000000" pitchFamily="2" charset="2"/>
              <a:buChar char="ü"/>
            </a:pPr>
            <a:r>
              <a:rPr lang="en-US" sz="1400" dirty="0">
                <a:latin typeface="Sylfaen" panose="010A0502050306030303" pitchFamily="18" charset="0"/>
                <a:ea typeface="Calibri" panose="020F0502020204030204" pitchFamily="34" charset="0"/>
                <a:cs typeface="Times New Roman" panose="02020603050405020304" pitchFamily="18" charset="0"/>
              </a:rPr>
              <a:t>Training on modern teaching methods in languages </a:t>
            </a:r>
          </a:p>
          <a:p>
            <a:pPr marL="342900" marR="0" lvl="0" indent="-342900">
              <a:lnSpc>
                <a:spcPct val="107000"/>
              </a:lnSpc>
              <a:buClr>
                <a:srgbClr val="000000"/>
              </a:buClr>
              <a:buFont typeface="Wingdings" panose="05000000000000000000" pitchFamily="2" charset="2"/>
              <a:buChar char="ü"/>
            </a:pPr>
            <a:r>
              <a:rPr lang="en-US" sz="1400" dirty="0">
                <a:latin typeface="Sylfaen" panose="010A0502050306030303" pitchFamily="18" charset="0"/>
                <a:ea typeface="Calibri" panose="020F0502020204030204" pitchFamily="34" charset="0"/>
                <a:cs typeface="Times New Roman" panose="02020603050405020304" pitchFamily="18" charset="0"/>
              </a:rPr>
              <a:t>Training for academic staff involved in implementation of Programs in theology conducted by QA office</a:t>
            </a:r>
          </a:p>
          <a:p>
            <a:pPr marL="457200" marR="0">
              <a:lnSpc>
                <a:spcPct val="107000"/>
              </a:lnSpc>
            </a:pPr>
            <a:r>
              <a:rPr lang="en-US" sz="1400" u="sng" dirty="0">
                <a:solidFill>
                  <a:srgbClr val="0000FF"/>
                </a:solidFill>
                <a:latin typeface="Sylfaen" panose="010A0502050306030303" pitchFamily="18" charset="0"/>
                <a:ea typeface="Calibri" panose="020F0502020204030204" pitchFamily="34" charset="0"/>
                <a:cs typeface="Times New Roman" panose="02020603050405020304" pitchFamily="18" charset="0"/>
                <a:hlinkClick r:id="rId12"/>
              </a:rPr>
              <a:t>http://sabauni.edu.ge/en/student-life/sabauni-news/352-a-workshop-for-academic-staff-of-faculty-of-theology</a:t>
            </a:r>
            <a:endParaRPr lang="en-US" sz="1400" dirty="0">
              <a:latin typeface="Sylfaen" panose="010A0502050306030303" pitchFamily="18" charset="0"/>
              <a:ea typeface="Calibri" panose="020F0502020204030204" pitchFamily="34" charset="0"/>
              <a:cs typeface="Times New Roman" panose="02020603050405020304" pitchFamily="18" charset="0"/>
            </a:endParaRPr>
          </a:p>
          <a:p>
            <a:pPr marL="342900" marR="0" lvl="0" indent="-342900">
              <a:lnSpc>
                <a:spcPct val="107000"/>
              </a:lnSpc>
              <a:buClr>
                <a:srgbClr val="000000"/>
              </a:buClr>
              <a:buFont typeface="Wingdings" panose="05000000000000000000" pitchFamily="2" charset="2"/>
              <a:buChar char="ü"/>
            </a:pPr>
            <a:r>
              <a:rPr lang="en-US" sz="1400" dirty="0">
                <a:latin typeface="Sylfaen" panose="010A0502050306030303" pitchFamily="18" charset="0"/>
                <a:ea typeface="Calibri" panose="020F0502020204030204" pitchFamily="34" charset="0"/>
                <a:cs typeface="Times New Roman" panose="02020603050405020304" pitchFamily="18" charset="0"/>
              </a:rPr>
              <a:t>Training for academic staff of </a:t>
            </a:r>
            <a:r>
              <a:rPr lang="en-US" sz="1400" dirty="0" err="1">
                <a:latin typeface="Sylfaen" panose="010A0502050306030303" pitchFamily="18" charset="0"/>
                <a:ea typeface="Calibri" panose="020F0502020204030204" pitchFamily="34" charset="0"/>
                <a:cs typeface="Times New Roman" panose="02020603050405020304" pitchFamily="18" charset="0"/>
              </a:rPr>
              <a:t>Samtskhe</a:t>
            </a:r>
            <a:r>
              <a:rPr lang="en-US" sz="1400" dirty="0">
                <a:latin typeface="Sylfaen" panose="010A0502050306030303" pitchFamily="18" charset="0"/>
                <a:ea typeface="Calibri" panose="020F0502020204030204" pitchFamily="34" charset="0"/>
                <a:cs typeface="Times New Roman" panose="02020603050405020304" pitchFamily="18" charset="0"/>
              </a:rPr>
              <a:t>-Javakheti State University (Akhaltsikhe)</a:t>
            </a:r>
            <a:r>
              <a:rPr lang="ka-GE" sz="1400" dirty="0">
                <a:latin typeface="Sylfaen" panose="010A0502050306030303" pitchFamily="18" charset="0"/>
                <a:ea typeface="Calibri" panose="020F0502020204030204" pitchFamily="34" charset="0"/>
                <a:cs typeface="Times New Roman" panose="02020603050405020304" pitchFamily="18" charset="0"/>
              </a:rPr>
              <a:t> (50 </a:t>
            </a:r>
            <a:r>
              <a:rPr lang="en-US" sz="1400" dirty="0">
                <a:latin typeface="Sylfaen" panose="010A0502050306030303" pitchFamily="18" charset="0"/>
                <a:ea typeface="Calibri" panose="020F0502020204030204" pitchFamily="34" charset="0"/>
                <a:cs typeface="Times New Roman" panose="02020603050405020304" pitchFamily="18" charset="0"/>
              </a:rPr>
              <a:t>academic staff) </a:t>
            </a:r>
          </a:p>
          <a:p>
            <a:pPr marL="457200" marR="0">
              <a:lnSpc>
                <a:spcPct val="107000"/>
              </a:lnSpc>
            </a:pPr>
            <a:r>
              <a:rPr lang="en-US" sz="1400" u="sng" dirty="0">
                <a:solidFill>
                  <a:srgbClr val="0000FF"/>
                </a:solidFill>
                <a:latin typeface="Sylfaen" panose="010A0502050306030303" pitchFamily="18" charset="0"/>
                <a:ea typeface="Calibri" panose="020F0502020204030204" pitchFamily="34" charset="0"/>
                <a:cs typeface="Times New Roman" panose="02020603050405020304" pitchFamily="18" charset="0"/>
                <a:hlinkClick r:id="rId13"/>
              </a:rPr>
              <a:t>http://tv9news.ge/ka/akhali-ambebi/ganathleba/article/12277--rasmus-proeqtis-fargelbshi-samckhe-javakhethis-sakhelmtsifo-universitets-saba-uni-estumra</a:t>
            </a:r>
            <a:endParaRPr lang="en-US" sz="1400" dirty="0">
              <a:latin typeface="Sylfaen" panose="010A0502050306030303" pitchFamily="18" charset="0"/>
              <a:ea typeface="Calibri" panose="020F0502020204030204" pitchFamily="34" charset="0"/>
              <a:cs typeface="Times New Roman" panose="02020603050405020304" pitchFamily="18" charset="0"/>
            </a:endParaRPr>
          </a:p>
          <a:p>
            <a:pPr marL="457200" marR="0">
              <a:lnSpc>
                <a:spcPct val="107000"/>
              </a:lnSpc>
            </a:pPr>
            <a:r>
              <a:rPr lang="en-US" sz="1400" u="sng" dirty="0">
                <a:solidFill>
                  <a:srgbClr val="0000FF"/>
                </a:solidFill>
                <a:latin typeface="Sylfaen" panose="010A0502050306030303" pitchFamily="18" charset="0"/>
                <a:ea typeface="Calibri" panose="020F0502020204030204" pitchFamily="34" charset="0"/>
                <a:cs typeface="Times New Roman" panose="02020603050405020304" pitchFamily="18" charset="0"/>
                <a:hlinkClick r:id="rId14"/>
              </a:rPr>
              <a:t>https://www.facebook.com/permalink.php?story_fbid=1229412143873939&amp;id=357629064385589</a:t>
            </a:r>
            <a:r>
              <a:rPr lang="en-US" sz="1400" b="1" u="sng" dirty="0">
                <a:solidFill>
                  <a:srgbClr val="0000FF"/>
                </a:solidFill>
                <a:latin typeface="Sylfaen" panose="010A0502050306030303" pitchFamily="18" charset="0"/>
                <a:ea typeface="Calibri" panose="020F0502020204030204" pitchFamily="34" charset="0"/>
                <a:cs typeface="Times New Roman" panose="02020603050405020304" pitchFamily="18" charset="0"/>
              </a:rPr>
              <a:t>\</a:t>
            </a:r>
            <a:endParaRPr lang="en-US" sz="1400" dirty="0">
              <a:latin typeface="Sylfaen" panose="010A0502050306030303" pitchFamily="18" charset="0"/>
              <a:ea typeface="Calibri" panose="020F0502020204030204" pitchFamily="34" charset="0"/>
              <a:cs typeface="Times New Roman" panose="02020603050405020304" pitchFamily="18" charset="0"/>
            </a:endParaRPr>
          </a:p>
          <a:p>
            <a:pPr marL="342900" marR="0" lvl="0" indent="-342900">
              <a:lnSpc>
                <a:spcPct val="107000"/>
              </a:lnSpc>
              <a:buClr>
                <a:srgbClr val="000000"/>
              </a:buClr>
              <a:buFont typeface="Wingdings" panose="05000000000000000000" pitchFamily="2" charset="2"/>
              <a:buChar char="ü"/>
            </a:pPr>
            <a:r>
              <a:rPr lang="en-US" sz="1400" dirty="0">
                <a:latin typeface="Sylfaen" panose="010A0502050306030303" pitchFamily="18" charset="0"/>
                <a:ea typeface="Calibri" panose="020F0502020204030204" pitchFamily="34" charset="0"/>
                <a:cs typeface="Times New Roman" panose="02020603050405020304" pitchFamily="18" charset="0"/>
              </a:rPr>
              <a:t>Training for academic staff from different universities (Public training, open call)</a:t>
            </a:r>
          </a:p>
          <a:p>
            <a:pPr>
              <a:lnSpc>
                <a:spcPct val="107000"/>
              </a:lnSpc>
              <a:buClr>
                <a:srgbClr val="000000"/>
              </a:buClr>
            </a:pPr>
            <a:r>
              <a:rPr lang="en-US" sz="1400" dirty="0">
                <a:latin typeface="Sylfaen" panose="010A0502050306030303" pitchFamily="18" charset="0"/>
                <a:ea typeface="Calibri" panose="020F0502020204030204" pitchFamily="34" charset="0"/>
                <a:cs typeface="Times New Roman" panose="02020603050405020304" pitchFamily="18" charset="0"/>
              </a:rPr>
              <a:t>          </a:t>
            </a:r>
            <a:r>
              <a:rPr lang="ka-GE" sz="1400" u="sng" dirty="0">
                <a:latin typeface="Sylfaen" panose="010A0502050306030303" pitchFamily="18" charset="0"/>
                <a:cs typeface="Calibri" panose="020F0502020204030204" pitchFamily="34" charset="0"/>
                <a:hlinkClick r:id="rId15"/>
              </a:rPr>
              <a:t>http://sabauni.edu.ge/en/student-life/sabauni-news/361-leaner-centered-teaching-training</a:t>
            </a:r>
            <a:endParaRPr lang="en-US" sz="1400" dirty="0">
              <a:latin typeface="Sylfaen" panose="010A0502050306030303" pitchFamily="18" charset="0"/>
              <a:cs typeface="Calibri" panose="020F0502020204030204" pitchFamily="34" charset="0"/>
            </a:endParaRPr>
          </a:p>
          <a:p>
            <a:pPr marL="342900" marR="0" lvl="0" indent="-342900">
              <a:lnSpc>
                <a:spcPct val="107000"/>
              </a:lnSpc>
              <a:buClr>
                <a:srgbClr val="000000"/>
              </a:buClr>
              <a:buFont typeface="Wingdings" panose="05000000000000000000" pitchFamily="2" charset="2"/>
              <a:buChar char="ü"/>
            </a:pPr>
            <a:r>
              <a:rPr lang="en-US" sz="1400" dirty="0">
                <a:latin typeface="Sylfaen" panose="010A0502050306030303" pitchFamily="18" charset="0"/>
                <a:ea typeface="Calibri" panose="020F0502020204030204" pitchFamily="34" charset="0"/>
                <a:cs typeface="Times New Roman" panose="02020603050405020304" pitchFamily="18" charset="0"/>
              </a:rPr>
              <a:t>Demo video on TBL (for the platform)  -    </a:t>
            </a:r>
            <a:r>
              <a:rPr lang="en-US" sz="1400" dirty="0">
                <a:latin typeface="Sylfaen" panose="010A0502050306030303" pitchFamily="18" charset="0"/>
                <a:hlinkClick r:id="rId16"/>
              </a:rPr>
              <a:t>https://www.youtube.com/watch?v=nWRDWQOEcqI</a:t>
            </a:r>
            <a:r>
              <a:rPr lang="en-US" sz="1400" dirty="0">
                <a:latin typeface="Sylfaen" panose="010A0502050306030303" pitchFamily="18" charset="0"/>
              </a:rPr>
              <a:t> </a:t>
            </a:r>
            <a:endParaRPr lang="en-US" sz="1400" dirty="0">
              <a:latin typeface="Sylfaen" panose="010A0502050306030303" pitchFamily="18" charset="0"/>
              <a:ea typeface="Calibri" panose="020F0502020204030204" pitchFamily="34" charset="0"/>
              <a:cs typeface="Times New Roman" panose="02020603050405020304" pitchFamily="18" charset="0"/>
            </a:endParaRPr>
          </a:p>
          <a:p>
            <a:pPr marL="342900" marR="0" lvl="0" indent="-342900">
              <a:lnSpc>
                <a:spcPct val="107000"/>
              </a:lnSpc>
              <a:buClr>
                <a:srgbClr val="000000"/>
              </a:buClr>
              <a:buFont typeface="Wingdings" panose="05000000000000000000" pitchFamily="2" charset="2"/>
              <a:buChar char="ü"/>
            </a:pPr>
            <a:r>
              <a:rPr lang="en-US" sz="1400" dirty="0">
                <a:latin typeface="Sylfaen" panose="010A0502050306030303" pitchFamily="18" charset="0"/>
                <a:ea typeface="Calibri" panose="020F0502020204030204" pitchFamily="34" charset="0"/>
                <a:cs typeface="Times New Roman" panose="02020603050405020304" pitchFamily="18" charset="0"/>
              </a:rPr>
              <a:t>Short interview with students about the modern teaching methods - </a:t>
            </a:r>
          </a:p>
          <a:p>
            <a:pPr marL="342900" marR="0" lvl="0" indent="-342900">
              <a:lnSpc>
                <a:spcPct val="107000"/>
              </a:lnSpc>
              <a:buClr>
                <a:srgbClr val="000000"/>
              </a:buClr>
              <a:buFont typeface="Wingdings" panose="05000000000000000000" pitchFamily="2" charset="2"/>
              <a:buChar char="ü"/>
            </a:pPr>
            <a:r>
              <a:rPr lang="en-US" sz="1400" dirty="0">
                <a:latin typeface="Sylfaen" panose="010A0502050306030303" pitchFamily="18" charset="0"/>
                <a:ea typeface="Calibri" panose="020F0502020204030204" pitchFamily="34" charset="0"/>
                <a:cs typeface="Times New Roman" panose="02020603050405020304" pitchFamily="18" charset="0"/>
              </a:rPr>
              <a:t>Short video from class (faculty of Law) - </a:t>
            </a:r>
          </a:p>
          <a:p>
            <a:pPr marL="342900" marR="0" lvl="0" indent="-342900">
              <a:lnSpc>
                <a:spcPct val="107000"/>
              </a:lnSpc>
              <a:buClr>
                <a:srgbClr val="000000"/>
              </a:buClr>
              <a:buFont typeface="Wingdings" panose="05000000000000000000" pitchFamily="2" charset="2"/>
              <a:buChar char="ü"/>
            </a:pPr>
            <a:r>
              <a:rPr lang="en-US" sz="1400" dirty="0">
                <a:latin typeface="Sylfaen" panose="010A0502050306030303" pitchFamily="18" charset="0"/>
                <a:ea typeface="Calibri" panose="020F0502020204030204" pitchFamily="34" charset="0"/>
                <a:cs typeface="Times New Roman" panose="02020603050405020304" pitchFamily="18" charset="0"/>
              </a:rPr>
              <a:t>Translated manual was uploaded on the web page - </a:t>
            </a:r>
          </a:p>
        </p:txBody>
      </p:sp>
    </p:spTree>
    <p:extLst>
      <p:ext uri="{BB962C8B-B14F-4D97-AF65-F5344CB8AC3E}">
        <p14:creationId xmlns:p14="http://schemas.microsoft.com/office/powerpoint/2010/main" val="1679177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657C6A7-9035-4A5F-B891-D141B580CA9D}"/>
              </a:ext>
            </a:extLst>
          </p:cNvPr>
          <p:cNvSpPr/>
          <p:nvPr/>
        </p:nvSpPr>
        <p:spPr>
          <a:xfrm>
            <a:off x="21266" y="0"/>
            <a:ext cx="12110484" cy="646331"/>
          </a:xfrm>
          <a:prstGeom prst="rect">
            <a:avLst/>
          </a:prstGeom>
        </p:spPr>
        <p:txBody>
          <a:bodyPr wrap="square">
            <a:spAutoFit/>
          </a:bodyPr>
          <a:lstStyle/>
          <a:p>
            <a:pPr algn="ctr"/>
            <a:r>
              <a:rPr lang="en-US" sz="3600" b="1" dirty="0">
                <a:ln w="9525">
                  <a:solidFill>
                    <a:schemeClr val="bg1"/>
                  </a:solidFill>
                  <a:prstDash val="solid"/>
                </a:ln>
                <a:solidFill>
                  <a:srgbClr val="002060"/>
                </a:solidFill>
                <a:effectLst>
                  <a:outerShdw blurRad="12700" dist="38100" dir="2700000" algn="tl" rotWithShape="0">
                    <a:schemeClr val="bg1">
                      <a:lumMod val="50000"/>
                    </a:schemeClr>
                  </a:outerShdw>
                </a:effectLst>
              </a:rPr>
              <a:t>1. Participation in Project Partners Meetings and Conferences</a:t>
            </a:r>
          </a:p>
        </p:txBody>
      </p:sp>
      <p:sp>
        <p:nvSpPr>
          <p:cNvPr id="63" name="Date Placeholder 62">
            <a:extLst>
              <a:ext uri="{FF2B5EF4-FFF2-40B4-BE49-F238E27FC236}">
                <a16:creationId xmlns:a16="http://schemas.microsoft.com/office/drawing/2014/main" id="{5719BC63-A8A8-4AF9-A947-98D76BF35D20}"/>
              </a:ext>
            </a:extLst>
          </p:cNvPr>
          <p:cNvSpPr>
            <a:spLocks noGrp="1"/>
          </p:cNvSpPr>
          <p:nvPr>
            <p:ph type="dt" sz="half" idx="10"/>
          </p:nvPr>
        </p:nvSpPr>
        <p:spPr>
          <a:xfrm>
            <a:off x="838200" y="6480177"/>
            <a:ext cx="2743200" cy="365125"/>
          </a:xfrm>
        </p:spPr>
        <p:txBody>
          <a:bodyPr/>
          <a:lstStyle/>
          <a:p>
            <a:fld id="{5317E2D9-C54D-4618-8650-6D394545C94D}" type="datetime1">
              <a:rPr lang="en-US" smtClean="0"/>
              <a:t>6/5/2019</a:t>
            </a:fld>
            <a:endParaRPr lang="en-US" dirty="0"/>
          </a:p>
        </p:txBody>
      </p:sp>
      <p:sp>
        <p:nvSpPr>
          <p:cNvPr id="64" name="Slide Number Placeholder 63">
            <a:extLst>
              <a:ext uri="{FF2B5EF4-FFF2-40B4-BE49-F238E27FC236}">
                <a16:creationId xmlns:a16="http://schemas.microsoft.com/office/drawing/2014/main" id="{B8F7C9AA-13DD-4BC5-8A73-D9473C93D56E}"/>
              </a:ext>
            </a:extLst>
          </p:cNvPr>
          <p:cNvSpPr>
            <a:spLocks noGrp="1"/>
          </p:cNvSpPr>
          <p:nvPr>
            <p:ph type="sldNum" sz="quarter" idx="12"/>
          </p:nvPr>
        </p:nvSpPr>
        <p:spPr>
          <a:xfrm>
            <a:off x="8610600" y="6480177"/>
            <a:ext cx="2743200" cy="365125"/>
          </a:xfrm>
        </p:spPr>
        <p:txBody>
          <a:bodyPr/>
          <a:lstStyle/>
          <a:p>
            <a:fld id="{5A8A6D7C-FD2C-475F-A3E7-B88166FD18FF}" type="slidenum">
              <a:rPr lang="en-US" smtClean="0"/>
              <a:t>6</a:t>
            </a:fld>
            <a:endParaRPr lang="en-US"/>
          </a:p>
        </p:txBody>
      </p:sp>
      <p:grpSp>
        <p:nvGrpSpPr>
          <p:cNvPr id="65" name="Group 64">
            <a:extLst>
              <a:ext uri="{FF2B5EF4-FFF2-40B4-BE49-F238E27FC236}">
                <a16:creationId xmlns:a16="http://schemas.microsoft.com/office/drawing/2014/main" id="{CA809BF1-D7F4-4511-9EDF-D15283083B92}"/>
              </a:ext>
            </a:extLst>
          </p:cNvPr>
          <p:cNvGrpSpPr/>
          <p:nvPr/>
        </p:nvGrpSpPr>
        <p:grpSpPr>
          <a:xfrm>
            <a:off x="2123299" y="6436800"/>
            <a:ext cx="8145598" cy="421201"/>
            <a:chOff x="1845868" y="48459"/>
            <a:chExt cx="8145598" cy="535206"/>
          </a:xfrm>
        </p:grpSpPr>
        <p:pic>
          <p:nvPicPr>
            <p:cNvPr id="66" name="Picture 2" descr="https://cdn.muni.cz/media/3003324/star-170824-export.png?mode=crop&amp;center=0.5,0.5&amp;rnd=131485001150000000&amp;width=600">
              <a:extLst>
                <a:ext uri="{FF2B5EF4-FFF2-40B4-BE49-F238E27FC236}">
                  <a16:creationId xmlns:a16="http://schemas.microsoft.com/office/drawing/2014/main" id="{1F58487F-96FD-4B60-8A65-17B55C003DB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45868" y="48459"/>
              <a:ext cx="2097482" cy="52691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https://cdn.muni.cz/media/1960856/logo.jpg?mode=crop&amp;center=0.5,0.5&amp;rnd=131326752070000000&amp;width=278">
              <a:extLst>
                <a:ext uri="{FF2B5EF4-FFF2-40B4-BE49-F238E27FC236}">
                  <a16:creationId xmlns:a16="http://schemas.microsoft.com/office/drawing/2014/main" id="{902E2B94-B724-400D-874E-4058D98579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083" y="56755"/>
              <a:ext cx="1998383" cy="526910"/>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D7E0732F-5407-451A-B4AA-3F859B652CFD}"/>
                </a:ext>
              </a:extLst>
            </p:cNvPr>
            <p:cNvGrpSpPr/>
            <p:nvPr/>
          </p:nvGrpSpPr>
          <p:grpSpPr>
            <a:xfrm>
              <a:off x="4999500" y="48459"/>
              <a:ext cx="2115673" cy="473158"/>
              <a:chOff x="4708433" y="-633"/>
              <a:chExt cx="3658841" cy="1196105"/>
            </a:xfrm>
          </p:grpSpPr>
          <p:pic>
            <p:nvPicPr>
              <p:cNvPr id="69" name="Picture 68">
                <a:extLst>
                  <a:ext uri="{FF2B5EF4-FFF2-40B4-BE49-F238E27FC236}">
                    <a16:creationId xmlns:a16="http://schemas.microsoft.com/office/drawing/2014/main" id="{029620A9-F74C-4AA2-9E25-8AA3637B0FB3}"/>
                  </a:ext>
                </a:extLst>
              </p:cNvPr>
              <p:cNvPicPr>
                <a:picLocks noChangeAspect="1"/>
              </p:cNvPicPr>
              <p:nvPr/>
            </p:nvPicPr>
            <p:blipFill rotWithShape="1">
              <a:blip r:embed="rId5">
                <a:extLst>
                  <a:ext uri="{28A0092B-C50C-407E-A947-70E740481C1C}">
                    <a14:useLocalDpi xmlns:a14="http://schemas.microsoft.com/office/drawing/2010/main" val="0"/>
                  </a:ext>
                </a:extLst>
              </a:blip>
              <a:srcRect t="21384" r="55000" b="34054"/>
              <a:stretch/>
            </p:blipFill>
            <p:spPr>
              <a:xfrm>
                <a:off x="4708433" y="-633"/>
                <a:ext cx="764641" cy="1174873"/>
              </a:xfrm>
              <a:prstGeom prst="rect">
                <a:avLst/>
              </a:prstGeom>
            </p:spPr>
          </p:pic>
          <p:sp>
            <p:nvSpPr>
              <p:cNvPr id="70" name="TextBox 69">
                <a:extLst>
                  <a:ext uri="{FF2B5EF4-FFF2-40B4-BE49-F238E27FC236}">
                    <a16:creationId xmlns:a16="http://schemas.microsoft.com/office/drawing/2014/main" id="{46402999-42DB-40D5-8998-4048D7D201C2}"/>
                  </a:ext>
                </a:extLst>
              </p:cNvPr>
              <p:cNvSpPr txBox="1"/>
              <p:nvPr/>
            </p:nvSpPr>
            <p:spPr>
              <a:xfrm>
                <a:off x="5318471" y="20599"/>
                <a:ext cx="3048803" cy="1174873"/>
              </a:xfrm>
              <a:prstGeom prst="rect">
                <a:avLst/>
              </a:prstGeom>
              <a:noFill/>
            </p:spPr>
            <p:txBody>
              <a:bodyPr wrap="square" rtlCol="0">
                <a:spAutoFit/>
              </a:bodyPr>
              <a:lstStyle/>
              <a:p>
                <a:pPr algn="ctr"/>
                <a:r>
                  <a:rPr lang="en-US" sz="1100" b="1" dirty="0" err="1">
                    <a:solidFill>
                      <a:srgbClr val="002060"/>
                    </a:solidFill>
                  </a:rPr>
                  <a:t>Sulkhan</a:t>
                </a:r>
                <a:r>
                  <a:rPr lang="en-US" sz="1100" b="1" dirty="0">
                    <a:solidFill>
                      <a:srgbClr val="002060"/>
                    </a:solidFill>
                  </a:rPr>
                  <a:t>-Saba </a:t>
                </a:r>
                <a:r>
                  <a:rPr lang="en-US" sz="1100" b="1" dirty="0" err="1">
                    <a:solidFill>
                      <a:srgbClr val="002060"/>
                    </a:solidFill>
                  </a:rPr>
                  <a:t>Orbeliani</a:t>
                </a:r>
                <a:r>
                  <a:rPr lang="en-US" sz="1100" b="1" dirty="0">
                    <a:solidFill>
                      <a:srgbClr val="002060"/>
                    </a:solidFill>
                  </a:rPr>
                  <a:t> University</a:t>
                </a:r>
              </a:p>
            </p:txBody>
          </p:sp>
        </p:grpSp>
      </p:grpSp>
      <p:sp>
        <p:nvSpPr>
          <p:cNvPr id="77" name="Rectangle 76">
            <a:extLst>
              <a:ext uri="{FF2B5EF4-FFF2-40B4-BE49-F238E27FC236}">
                <a16:creationId xmlns:a16="http://schemas.microsoft.com/office/drawing/2014/main" id="{AF2097D0-A592-4724-8C04-4827BD9310FC}"/>
              </a:ext>
            </a:extLst>
          </p:cNvPr>
          <p:cNvSpPr/>
          <p:nvPr/>
        </p:nvSpPr>
        <p:spPr>
          <a:xfrm>
            <a:off x="8169904" y="1434139"/>
            <a:ext cx="3857769" cy="4408899"/>
          </a:xfrm>
          <a:prstGeom prst="rect">
            <a:avLst/>
          </a:prstGeom>
        </p:spPr>
        <p:txBody>
          <a:bodyPr wrap="square">
            <a:spAutoFit/>
          </a:bodyPr>
          <a:lstStyle/>
          <a:p>
            <a:pPr marL="342900" indent="-342900">
              <a:spcAft>
                <a:spcPts val="300"/>
              </a:spcAft>
              <a:buFont typeface="Wingdings" panose="05000000000000000000" pitchFamily="2" charset="2"/>
              <a:buChar char="v"/>
            </a:pPr>
            <a:r>
              <a:rPr lang="en-US" sz="2000" b="1" dirty="0">
                <a:solidFill>
                  <a:srgbClr val="002060"/>
                </a:solidFill>
                <a:hlinkClick r:id="rId6">
                  <a:extLst>
                    <a:ext uri="{A12FA001-AC4F-418D-AE19-62706E023703}">
                      <ahyp:hlinkClr xmlns:ahyp="http://schemas.microsoft.com/office/drawing/2018/hyperlinkcolor" val="tx"/>
                    </a:ext>
                  </a:extLst>
                </a:hlinkClick>
              </a:rPr>
              <a:t>Project's meeting in Brno</a:t>
            </a:r>
            <a:endParaRPr lang="en-US" sz="2000" b="1" dirty="0">
              <a:solidFill>
                <a:srgbClr val="002060"/>
              </a:solidFill>
            </a:endParaRPr>
          </a:p>
          <a:p>
            <a:pPr>
              <a:spcAft>
                <a:spcPts val="800"/>
              </a:spcAft>
            </a:pPr>
            <a:r>
              <a:rPr lang="en-US" sz="1600" b="1" dirty="0">
                <a:solidFill>
                  <a:srgbClr val="002060"/>
                </a:solidFill>
              </a:rPr>
              <a:t>        </a:t>
            </a:r>
            <a:r>
              <a:rPr lang="en-US" sz="1600" b="1" i="1" dirty="0">
                <a:solidFill>
                  <a:srgbClr val="002060"/>
                </a:solidFill>
              </a:rPr>
              <a:t>February, 2017</a:t>
            </a:r>
          </a:p>
          <a:p>
            <a:pPr marL="342900" indent="-342900">
              <a:spcAft>
                <a:spcPts val="300"/>
              </a:spcAft>
              <a:buFont typeface="Wingdings" panose="05000000000000000000" pitchFamily="2" charset="2"/>
              <a:buChar char="v"/>
            </a:pPr>
            <a:r>
              <a:rPr lang="en-US" sz="2000" b="1" dirty="0">
                <a:solidFill>
                  <a:srgbClr val="002060"/>
                </a:solidFill>
                <a:hlinkClick r:id="rId7">
                  <a:extLst>
                    <a:ext uri="{A12FA001-AC4F-418D-AE19-62706E023703}">
                      <ahyp:hlinkClr xmlns:ahyp="http://schemas.microsoft.com/office/drawing/2018/hyperlinkcolor" val="tx"/>
                    </a:ext>
                  </a:extLst>
                </a:hlinkClick>
              </a:rPr>
              <a:t>Project's meeting in Ruse</a:t>
            </a:r>
            <a:endParaRPr lang="en-US" sz="2000" b="1" dirty="0">
              <a:solidFill>
                <a:srgbClr val="002060"/>
              </a:solidFill>
            </a:endParaRPr>
          </a:p>
          <a:p>
            <a:pPr>
              <a:spcAft>
                <a:spcPts val="800"/>
              </a:spcAft>
            </a:pPr>
            <a:r>
              <a:rPr lang="en-US" sz="1600" b="1" dirty="0">
                <a:solidFill>
                  <a:srgbClr val="002060"/>
                </a:solidFill>
              </a:rPr>
              <a:t>        </a:t>
            </a:r>
            <a:r>
              <a:rPr lang="en-US" sz="1600" b="1" i="1" dirty="0">
                <a:solidFill>
                  <a:srgbClr val="002060"/>
                </a:solidFill>
              </a:rPr>
              <a:t>October, 2017</a:t>
            </a:r>
          </a:p>
          <a:p>
            <a:pPr marL="342900" indent="-342900">
              <a:spcAft>
                <a:spcPts val="300"/>
              </a:spcAft>
              <a:buFont typeface="Wingdings" panose="05000000000000000000" pitchFamily="2" charset="2"/>
              <a:buChar char="v"/>
            </a:pPr>
            <a:r>
              <a:rPr lang="en-US" sz="2000" b="1" dirty="0">
                <a:solidFill>
                  <a:srgbClr val="002060"/>
                </a:solidFill>
                <a:hlinkClick r:id="rId8">
                  <a:extLst>
                    <a:ext uri="{A12FA001-AC4F-418D-AE19-62706E023703}">
                      <ahyp:hlinkClr xmlns:ahyp="http://schemas.microsoft.com/office/drawing/2018/hyperlinkcolor" val="tx"/>
                    </a:ext>
                  </a:extLst>
                </a:hlinkClick>
              </a:rPr>
              <a:t>Project's meeting in Coimbra</a:t>
            </a:r>
            <a:endParaRPr lang="en-US" sz="2000" b="1" dirty="0">
              <a:solidFill>
                <a:srgbClr val="002060"/>
              </a:solidFill>
            </a:endParaRPr>
          </a:p>
          <a:p>
            <a:pPr>
              <a:spcAft>
                <a:spcPts val="800"/>
              </a:spcAft>
            </a:pPr>
            <a:r>
              <a:rPr lang="en-US" sz="2000" b="1" dirty="0">
                <a:solidFill>
                  <a:srgbClr val="002060"/>
                </a:solidFill>
              </a:rPr>
              <a:t>      </a:t>
            </a:r>
            <a:r>
              <a:rPr lang="en-US" sz="1600" b="1" i="1" dirty="0">
                <a:solidFill>
                  <a:srgbClr val="002060"/>
                </a:solidFill>
              </a:rPr>
              <a:t>March, 2018</a:t>
            </a:r>
          </a:p>
          <a:p>
            <a:pPr marL="342900" indent="-342900">
              <a:spcAft>
                <a:spcPts val="300"/>
              </a:spcAft>
              <a:buFont typeface="Wingdings" panose="05000000000000000000" pitchFamily="2" charset="2"/>
              <a:buChar char="v"/>
            </a:pPr>
            <a:r>
              <a:rPr lang="en-US" sz="2000" b="1" dirty="0">
                <a:solidFill>
                  <a:srgbClr val="002060"/>
                </a:solidFill>
                <a:hlinkClick r:id="rId9">
                  <a:extLst>
                    <a:ext uri="{A12FA001-AC4F-418D-AE19-62706E023703}">
                      <ahyp:hlinkClr xmlns:ahyp="http://schemas.microsoft.com/office/drawing/2018/hyperlinkcolor" val="tx"/>
                    </a:ext>
                  </a:extLst>
                </a:hlinkClick>
              </a:rPr>
              <a:t>Project's meeting in Tbilisi</a:t>
            </a:r>
            <a:r>
              <a:rPr lang="en-US" sz="2000" b="1" dirty="0">
                <a:solidFill>
                  <a:srgbClr val="002060"/>
                </a:solidFill>
              </a:rPr>
              <a:t> </a:t>
            </a:r>
          </a:p>
          <a:p>
            <a:pPr>
              <a:spcAft>
                <a:spcPts val="800"/>
              </a:spcAft>
            </a:pPr>
            <a:r>
              <a:rPr lang="en-US" sz="2000" b="1" dirty="0">
                <a:solidFill>
                  <a:srgbClr val="002060"/>
                </a:solidFill>
              </a:rPr>
              <a:t>       </a:t>
            </a:r>
            <a:r>
              <a:rPr lang="en-US" sz="1600" b="1" i="1" dirty="0">
                <a:solidFill>
                  <a:srgbClr val="002060"/>
                </a:solidFill>
              </a:rPr>
              <a:t>October, 2018</a:t>
            </a:r>
          </a:p>
          <a:p>
            <a:pPr marL="342900" indent="-342900">
              <a:spcAft>
                <a:spcPts val="300"/>
              </a:spcAft>
              <a:buFont typeface="Wingdings" panose="05000000000000000000" pitchFamily="2" charset="2"/>
              <a:buChar char="v"/>
            </a:pPr>
            <a:r>
              <a:rPr lang="en-US" sz="2000" b="1" dirty="0">
                <a:solidFill>
                  <a:srgbClr val="002060"/>
                </a:solidFill>
                <a:hlinkClick r:id="rId10">
                  <a:extLst>
                    <a:ext uri="{A12FA001-AC4F-418D-AE19-62706E023703}">
                      <ahyp:hlinkClr xmlns:ahyp="http://schemas.microsoft.com/office/drawing/2018/hyperlinkcolor" val="tx"/>
                    </a:ext>
                  </a:extLst>
                </a:hlinkClick>
              </a:rPr>
              <a:t>Project's meeting in Zhanjiang</a:t>
            </a:r>
            <a:endParaRPr lang="en-US" sz="2000" b="1" dirty="0">
              <a:solidFill>
                <a:srgbClr val="002060"/>
              </a:solidFill>
            </a:endParaRPr>
          </a:p>
          <a:p>
            <a:pPr>
              <a:spcAft>
                <a:spcPts val="800"/>
              </a:spcAft>
            </a:pPr>
            <a:r>
              <a:rPr lang="en-US" sz="1600" b="1" i="1" dirty="0">
                <a:solidFill>
                  <a:srgbClr val="002060"/>
                </a:solidFill>
              </a:rPr>
              <a:t>       October, 2018</a:t>
            </a:r>
          </a:p>
          <a:p>
            <a:pPr marL="342900" indent="-342900">
              <a:spcAft>
                <a:spcPts val="300"/>
              </a:spcAft>
              <a:buFont typeface="Wingdings" panose="05000000000000000000" pitchFamily="2" charset="2"/>
              <a:buChar char="v"/>
            </a:pPr>
            <a:r>
              <a:rPr lang="en-US" sz="2000" b="1" dirty="0">
                <a:solidFill>
                  <a:srgbClr val="002060"/>
                </a:solidFill>
                <a:hlinkClick r:id="rId11">
                  <a:extLst>
                    <a:ext uri="{A12FA001-AC4F-418D-AE19-62706E023703}">
                      <ahyp:hlinkClr xmlns:ahyp="http://schemas.microsoft.com/office/drawing/2018/hyperlinkcolor" val="tx"/>
                    </a:ext>
                  </a:extLst>
                </a:hlinkClick>
              </a:rPr>
              <a:t>Project's meeting in Brno 2</a:t>
            </a:r>
            <a:endParaRPr lang="en-US" sz="2000" b="1" dirty="0">
              <a:solidFill>
                <a:srgbClr val="002060"/>
              </a:solidFill>
            </a:endParaRPr>
          </a:p>
          <a:p>
            <a:pPr>
              <a:spcAft>
                <a:spcPts val="300"/>
              </a:spcAft>
            </a:pPr>
            <a:r>
              <a:rPr lang="en-US" sz="2000" b="1" i="0" dirty="0">
                <a:solidFill>
                  <a:srgbClr val="002060"/>
                </a:solidFill>
                <a:effectLst/>
              </a:rPr>
              <a:t>      </a:t>
            </a:r>
            <a:r>
              <a:rPr lang="en-US" sz="1600" b="1" i="1" dirty="0">
                <a:solidFill>
                  <a:srgbClr val="002060"/>
                </a:solidFill>
              </a:rPr>
              <a:t>February, 2019</a:t>
            </a:r>
          </a:p>
        </p:txBody>
      </p:sp>
      <p:grpSp>
        <p:nvGrpSpPr>
          <p:cNvPr id="84" name="Group 83">
            <a:extLst>
              <a:ext uri="{FF2B5EF4-FFF2-40B4-BE49-F238E27FC236}">
                <a16:creationId xmlns:a16="http://schemas.microsoft.com/office/drawing/2014/main" id="{B443F49D-C9F3-4CAE-8ED2-BF715AFB83D2}"/>
              </a:ext>
            </a:extLst>
          </p:cNvPr>
          <p:cNvGrpSpPr/>
          <p:nvPr/>
        </p:nvGrpSpPr>
        <p:grpSpPr>
          <a:xfrm>
            <a:off x="246468" y="750076"/>
            <a:ext cx="7786616" cy="5665036"/>
            <a:chOff x="193306" y="765154"/>
            <a:chExt cx="7786616" cy="5665036"/>
          </a:xfrm>
        </p:grpSpPr>
        <p:pic>
          <p:nvPicPr>
            <p:cNvPr id="29" name="Picture 2" descr="Image may contain: one or more people">
              <a:extLst>
                <a:ext uri="{FF2B5EF4-FFF2-40B4-BE49-F238E27FC236}">
                  <a16:creationId xmlns:a16="http://schemas.microsoft.com/office/drawing/2014/main" id="{F71991FD-0925-468A-B820-440A8366A4B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52263" y="765154"/>
              <a:ext cx="1894476" cy="13634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Image may contain: 3 people, including ÐÐ½Ð³ÐµÐ» Ð¡Ð¼ÑÐ¸ÐºÐ°ÑÐ¾Ð², people smiling, people standing, sky and outdoor">
              <a:extLst>
                <a:ext uri="{FF2B5EF4-FFF2-40B4-BE49-F238E27FC236}">
                  <a16:creationId xmlns:a16="http://schemas.microsoft.com/office/drawing/2014/main" id="{FE31A4FB-7545-45FD-8206-FC7A2DE96C8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8852" y="770221"/>
              <a:ext cx="1889636" cy="136249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Image may contain: 3 people, people sitting, table and indoor">
              <a:extLst>
                <a:ext uri="{FF2B5EF4-FFF2-40B4-BE49-F238E27FC236}">
                  <a16:creationId xmlns:a16="http://schemas.microsoft.com/office/drawing/2014/main" id="{B7538D03-9907-4940-B16B-6867BD98FFD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34637" y="3626528"/>
              <a:ext cx="1892556" cy="136249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Image may contain: 2 people, people sitting, table and indoor">
              <a:extLst>
                <a:ext uri="{FF2B5EF4-FFF2-40B4-BE49-F238E27FC236}">
                  <a16:creationId xmlns:a16="http://schemas.microsoft.com/office/drawing/2014/main" id="{2BDD1454-9876-4260-8F57-DDA5624A17C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6226" y="2195077"/>
              <a:ext cx="1889636" cy="136249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Image may contain: 6 people, including Archil Jangirashvili, Dana Zamecnikova, Natia Shekiladze, Ekaterine Natsvlishvili and Gvantsa Abdaladze, people smiling, people sitting and indoor">
              <a:extLst>
                <a:ext uri="{FF2B5EF4-FFF2-40B4-BE49-F238E27FC236}">
                  <a16:creationId xmlns:a16="http://schemas.microsoft.com/office/drawing/2014/main" id="{810D90B7-FD08-477D-9778-90D39D991DC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85448" y="2212541"/>
              <a:ext cx="1875267" cy="136345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4" descr="âá¡á¢á£áááá¢áá áá áááá¢áá ááá£áá á¡á¬áááááá - ááááá¢ááááá á áá¡á£á á¡ááá á¡áá¥áá áááááá¡á áá á©áááááá¡ááááá¡â">
              <a:extLst>
                <a:ext uri="{FF2B5EF4-FFF2-40B4-BE49-F238E27FC236}">
                  <a16:creationId xmlns:a16="http://schemas.microsoft.com/office/drawing/2014/main" id="{437A6E35-4409-409C-9A74-06478765E14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3306" y="5066734"/>
              <a:ext cx="1892556" cy="136345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group of people sitting at a table in front of a window&#10;&#10;Description automatically generated">
              <a:extLst>
                <a:ext uri="{FF2B5EF4-FFF2-40B4-BE49-F238E27FC236}">
                  <a16:creationId xmlns:a16="http://schemas.microsoft.com/office/drawing/2014/main" id="{BBA8EA04-43CA-4D0D-BDE8-1C2B13A27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3306" y="3626852"/>
              <a:ext cx="1892556" cy="1362172"/>
            </a:xfrm>
            <a:prstGeom prst="rect">
              <a:avLst/>
            </a:prstGeom>
          </p:spPr>
        </p:pic>
        <p:pic>
          <p:nvPicPr>
            <p:cNvPr id="36" name="Picture 35" descr="A group of people sitting at a table&#10;&#10;Description automatically generated">
              <a:extLst>
                <a:ext uri="{FF2B5EF4-FFF2-40B4-BE49-F238E27FC236}">
                  <a16:creationId xmlns:a16="http://schemas.microsoft.com/office/drawing/2014/main" id="{20A92DA4-9F94-40DD-834F-0A189DD86A0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140360" y="5056006"/>
              <a:ext cx="1892556" cy="1362172"/>
            </a:xfrm>
            <a:prstGeom prst="rect">
              <a:avLst/>
            </a:prstGeom>
          </p:spPr>
        </p:pic>
        <p:pic>
          <p:nvPicPr>
            <p:cNvPr id="37" name="Picture 36" descr="A group of people standing in front of a crowd posing for the camera&#10;&#10;Description automatically generated">
              <a:extLst>
                <a:ext uri="{FF2B5EF4-FFF2-40B4-BE49-F238E27FC236}">
                  <a16:creationId xmlns:a16="http://schemas.microsoft.com/office/drawing/2014/main" id="{65947ACB-3747-4539-9329-E227C6B7DE43}"/>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703"/>
            <a:stretch/>
          </p:blipFill>
          <p:spPr>
            <a:xfrm>
              <a:off x="2150023" y="770221"/>
              <a:ext cx="1892556" cy="1362496"/>
            </a:xfrm>
            <a:prstGeom prst="rect">
              <a:avLst/>
            </a:prstGeom>
          </p:spPr>
        </p:pic>
        <p:pic>
          <p:nvPicPr>
            <p:cNvPr id="38" name="Picture 37" descr="A group of people sitting at a table with a computer&#10;&#10;Description automatically generated">
              <a:extLst>
                <a:ext uri="{FF2B5EF4-FFF2-40B4-BE49-F238E27FC236}">
                  <a16:creationId xmlns:a16="http://schemas.microsoft.com/office/drawing/2014/main" id="{F42D0EAA-9A7B-4C83-9378-A1FBCB2BCD7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101143" y="770544"/>
              <a:ext cx="1892556" cy="1362173"/>
            </a:xfrm>
            <a:prstGeom prst="rect">
              <a:avLst/>
            </a:prstGeom>
          </p:spPr>
        </p:pic>
        <p:pic>
          <p:nvPicPr>
            <p:cNvPr id="39" name="Picture 38" descr="A group of people sitting at a desk&#10;&#10;Description automatically generated">
              <a:extLst>
                <a:ext uri="{FF2B5EF4-FFF2-40B4-BE49-F238E27FC236}">
                  <a16:creationId xmlns:a16="http://schemas.microsoft.com/office/drawing/2014/main" id="{AD92F009-E71D-43C0-B13B-A6AE51176F6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161441" y="2192099"/>
              <a:ext cx="1892556" cy="1363456"/>
            </a:xfrm>
            <a:prstGeom prst="rect">
              <a:avLst/>
            </a:prstGeom>
          </p:spPr>
        </p:pic>
        <p:pic>
          <p:nvPicPr>
            <p:cNvPr id="40" name="Picture 39" descr="A group of people sitting at a table&#10;&#10;Description automatically generated">
              <a:extLst>
                <a:ext uri="{FF2B5EF4-FFF2-40B4-BE49-F238E27FC236}">
                  <a16:creationId xmlns:a16="http://schemas.microsoft.com/office/drawing/2014/main" id="{37EC96F6-0AA7-414F-82AA-86C466A77EE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101143" y="2201899"/>
              <a:ext cx="1892556" cy="1353656"/>
            </a:xfrm>
            <a:prstGeom prst="rect">
              <a:avLst/>
            </a:prstGeom>
          </p:spPr>
        </p:pic>
        <p:pic>
          <p:nvPicPr>
            <p:cNvPr id="78" name="Picture 77">
              <a:extLst>
                <a:ext uri="{FF2B5EF4-FFF2-40B4-BE49-F238E27FC236}">
                  <a16:creationId xmlns:a16="http://schemas.microsoft.com/office/drawing/2014/main" id="{FC468C5B-AE0B-40C6-BF83-E20310B93A37}"/>
                </a:ext>
              </a:extLst>
            </p:cNvPr>
            <p:cNvPicPr>
              <a:picLocks noChangeAspect="1"/>
            </p:cNvPicPr>
            <p:nvPr/>
          </p:nvPicPr>
          <p:blipFill rotWithShape="1">
            <a:blip r:embed="rId24" cstate="hqprint">
              <a:extLst>
                <a:ext uri="{28A0092B-C50C-407E-A947-70E740481C1C}">
                  <a14:useLocalDpi xmlns:a14="http://schemas.microsoft.com/office/drawing/2010/main" val="0"/>
                </a:ext>
              </a:extLst>
            </a:blip>
            <a:srcRect b="9589"/>
            <a:stretch/>
          </p:blipFill>
          <p:spPr>
            <a:xfrm>
              <a:off x="4075263" y="5063552"/>
              <a:ext cx="1950845" cy="1353656"/>
            </a:xfrm>
            <a:prstGeom prst="rect">
              <a:avLst/>
            </a:prstGeom>
          </p:spPr>
        </p:pic>
        <p:pic>
          <p:nvPicPr>
            <p:cNvPr id="4098" name="Picture 2" descr="2019 02 Brno 2 Meetings 13">
              <a:extLst>
                <a:ext uri="{FF2B5EF4-FFF2-40B4-BE49-F238E27FC236}">
                  <a16:creationId xmlns:a16="http://schemas.microsoft.com/office/drawing/2014/main" id="{3752CD8D-4F4F-48C7-804F-5F038190B3F2}"/>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7763" t="10098" r="16137"/>
            <a:stretch/>
          </p:blipFill>
          <p:spPr bwMode="auto">
            <a:xfrm>
              <a:off x="6085447" y="5081476"/>
              <a:ext cx="1875267" cy="133932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descr="A picture containing wall, indoor, ceiling&#10;&#10;Description automatically generated">
              <a:extLst>
                <a:ext uri="{FF2B5EF4-FFF2-40B4-BE49-F238E27FC236}">
                  <a16:creationId xmlns:a16="http://schemas.microsoft.com/office/drawing/2014/main" id="{2E891757-7547-4694-A021-38402F6C3387}"/>
                </a:ext>
              </a:extLst>
            </p:cNvPr>
            <p:cNvPicPr>
              <a:picLocks noChangeAspect="1"/>
            </p:cNvPicPr>
            <p:nvPr/>
          </p:nvPicPr>
          <p:blipFill rotWithShape="1">
            <a:blip r:embed="rId26">
              <a:extLst>
                <a:ext uri="{28A0092B-C50C-407E-A947-70E740481C1C}">
                  <a14:useLocalDpi xmlns:a14="http://schemas.microsoft.com/office/drawing/2010/main" val="0"/>
                </a:ext>
              </a:extLst>
            </a:blip>
            <a:srcRect l="4114" t="6495" r="22120" b="11519"/>
            <a:stretch/>
          </p:blipFill>
          <p:spPr>
            <a:xfrm>
              <a:off x="6085447" y="3634090"/>
              <a:ext cx="1894475" cy="1374676"/>
            </a:xfrm>
            <a:prstGeom prst="rect">
              <a:avLst/>
            </a:prstGeom>
          </p:spPr>
        </p:pic>
        <p:pic>
          <p:nvPicPr>
            <p:cNvPr id="83" name="Picture 2">
              <a:extLst>
                <a:ext uri="{FF2B5EF4-FFF2-40B4-BE49-F238E27FC236}">
                  <a16:creationId xmlns:a16="http://schemas.microsoft.com/office/drawing/2014/main" id="{3E2AB2D1-C306-4C86-888C-DEE3A7CB5CF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111614" y="3613796"/>
              <a:ext cx="1901272" cy="13822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702334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F1D06C5E-607B-4A71-89C6-DF1888D364AB}"/>
              </a:ext>
            </a:extLst>
          </p:cNvPr>
          <p:cNvCxnSpPr>
            <a:cxnSpLocks/>
          </p:cNvCxnSpPr>
          <p:nvPr/>
        </p:nvCxnSpPr>
        <p:spPr>
          <a:xfrm>
            <a:off x="-621448" y="6520651"/>
            <a:ext cx="1471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8C2256C4-766A-490E-865F-8FFC30D65669}"/>
              </a:ext>
            </a:extLst>
          </p:cNvPr>
          <p:cNvSpPr>
            <a:spLocks noGrp="1"/>
          </p:cNvSpPr>
          <p:nvPr>
            <p:ph type="dt" sz="half" idx="10"/>
          </p:nvPr>
        </p:nvSpPr>
        <p:spPr>
          <a:xfrm>
            <a:off x="838200" y="6508752"/>
            <a:ext cx="2743200" cy="365125"/>
          </a:xfrm>
        </p:spPr>
        <p:txBody>
          <a:bodyPr/>
          <a:lstStyle/>
          <a:p>
            <a:fld id="{0EE0576B-EEF2-4678-836C-59D780A481D4}" type="datetime1">
              <a:rPr lang="en-US" smtClean="0"/>
              <a:t>6/5/2019</a:t>
            </a:fld>
            <a:endParaRPr lang="en-US" dirty="0"/>
          </a:p>
        </p:txBody>
      </p:sp>
      <p:sp>
        <p:nvSpPr>
          <p:cNvPr id="3" name="Slide Number Placeholder 2">
            <a:extLst>
              <a:ext uri="{FF2B5EF4-FFF2-40B4-BE49-F238E27FC236}">
                <a16:creationId xmlns:a16="http://schemas.microsoft.com/office/drawing/2014/main" id="{CD1A1ACA-7B3A-4CB4-9781-4B4B24D1F132}"/>
              </a:ext>
            </a:extLst>
          </p:cNvPr>
          <p:cNvSpPr>
            <a:spLocks noGrp="1"/>
          </p:cNvSpPr>
          <p:nvPr>
            <p:ph type="sldNum" sz="quarter" idx="12"/>
          </p:nvPr>
        </p:nvSpPr>
        <p:spPr>
          <a:xfrm>
            <a:off x="8610600" y="6508752"/>
            <a:ext cx="2743200" cy="365125"/>
          </a:xfrm>
        </p:spPr>
        <p:txBody>
          <a:bodyPr/>
          <a:lstStyle/>
          <a:p>
            <a:fld id="{5A8A6D7C-FD2C-475F-A3E7-B88166FD18FF}" type="slidenum">
              <a:rPr lang="en-US" smtClean="0"/>
              <a:t>7</a:t>
            </a:fld>
            <a:endParaRPr lang="en-US"/>
          </a:p>
        </p:txBody>
      </p:sp>
      <p:grpSp>
        <p:nvGrpSpPr>
          <p:cNvPr id="193" name="Group 192">
            <a:extLst>
              <a:ext uri="{FF2B5EF4-FFF2-40B4-BE49-F238E27FC236}">
                <a16:creationId xmlns:a16="http://schemas.microsoft.com/office/drawing/2014/main" id="{5ACAE4E1-A68C-4430-B049-961E914B60C5}"/>
              </a:ext>
            </a:extLst>
          </p:cNvPr>
          <p:cNvGrpSpPr/>
          <p:nvPr/>
        </p:nvGrpSpPr>
        <p:grpSpPr>
          <a:xfrm>
            <a:off x="2123299" y="6436800"/>
            <a:ext cx="8145598" cy="421201"/>
            <a:chOff x="1845868" y="48459"/>
            <a:chExt cx="8145598" cy="535206"/>
          </a:xfrm>
        </p:grpSpPr>
        <p:pic>
          <p:nvPicPr>
            <p:cNvPr id="194" name="Picture 2" descr="https://cdn.muni.cz/media/3003324/star-170824-export.png?mode=crop&amp;center=0.5,0.5&amp;rnd=131485001150000000&amp;width=600">
              <a:extLst>
                <a:ext uri="{FF2B5EF4-FFF2-40B4-BE49-F238E27FC236}">
                  <a16:creationId xmlns:a16="http://schemas.microsoft.com/office/drawing/2014/main" id="{ECD1DB0D-DFF5-4A8B-AB8C-88F25F15EA8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45868" y="48459"/>
              <a:ext cx="2097482" cy="526911"/>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4" descr="https://cdn.muni.cz/media/1960856/logo.jpg?mode=crop&amp;center=0.5,0.5&amp;rnd=131326752070000000&amp;width=278">
              <a:extLst>
                <a:ext uri="{FF2B5EF4-FFF2-40B4-BE49-F238E27FC236}">
                  <a16:creationId xmlns:a16="http://schemas.microsoft.com/office/drawing/2014/main" id="{016C3F69-2EDD-428B-B7EC-6D2F9D787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083" y="56755"/>
              <a:ext cx="1998383" cy="526910"/>
            </a:xfrm>
            <a:prstGeom prst="rect">
              <a:avLst/>
            </a:prstGeom>
            <a:noFill/>
            <a:extLst>
              <a:ext uri="{909E8E84-426E-40DD-AFC4-6F175D3DCCD1}">
                <a14:hiddenFill xmlns:a14="http://schemas.microsoft.com/office/drawing/2010/main">
                  <a:solidFill>
                    <a:srgbClr val="FFFFFF"/>
                  </a:solidFill>
                </a14:hiddenFill>
              </a:ext>
            </a:extLst>
          </p:spPr>
        </p:pic>
        <p:grpSp>
          <p:nvGrpSpPr>
            <p:cNvPr id="196" name="Group 195">
              <a:extLst>
                <a:ext uri="{FF2B5EF4-FFF2-40B4-BE49-F238E27FC236}">
                  <a16:creationId xmlns:a16="http://schemas.microsoft.com/office/drawing/2014/main" id="{3A84EA08-FD67-4D57-9CF7-A9F3E1CEB542}"/>
                </a:ext>
              </a:extLst>
            </p:cNvPr>
            <p:cNvGrpSpPr/>
            <p:nvPr/>
          </p:nvGrpSpPr>
          <p:grpSpPr>
            <a:xfrm>
              <a:off x="4999500" y="48459"/>
              <a:ext cx="2115673" cy="473158"/>
              <a:chOff x="4708433" y="-633"/>
              <a:chExt cx="3658841" cy="1196105"/>
            </a:xfrm>
          </p:grpSpPr>
          <p:pic>
            <p:nvPicPr>
              <p:cNvPr id="197" name="Picture 196">
                <a:extLst>
                  <a:ext uri="{FF2B5EF4-FFF2-40B4-BE49-F238E27FC236}">
                    <a16:creationId xmlns:a16="http://schemas.microsoft.com/office/drawing/2014/main" id="{396C8F15-1095-41F4-80FF-C67100CB6E6D}"/>
                  </a:ext>
                </a:extLst>
              </p:cNvPr>
              <p:cNvPicPr>
                <a:picLocks noChangeAspect="1"/>
              </p:cNvPicPr>
              <p:nvPr/>
            </p:nvPicPr>
            <p:blipFill rotWithShape="1">
              <a:blip r:embed="rId5">
                <a:extLst>
                  <a:ext uri="{28A0092B-C50C-407E-A947-70E740481C1C}">
                    <a14:useLocalDpi xmlns:a14="http://schemas.microsoft.com/office/drawing/2010/main" val="0"/>
                  </a:ext>
                </a:extLst>
              </a:blip>
              <a:srcRect t="21384" r="55000" b="34054"/>
              <a:stretch/>
            </p:blipFill>
            <p:spPr>
              <a:xfrm>
                <a:off x="4708433" y="-633"/>
                <a:ext cx="764641" cy="1174873"/>
              </a:xfrm>
              <a:prstGeom prst="rect">
                <a:avLst/>
              </a:prstGeom>
            </p:spPr>
          </p:pic>
          <p:sp>
            <p:nvSpPr>
              <p:cNvPr id="198" name="TextBox 197">
                <a:extLst>
                  <a:ext uri="{FF2B5EF4-FFF2-40B4-BE49-F238E27FC236}">
                    <a16:creationId xmlns:a16="http://schemas.microsoft.com/office/drawing/2014/main" id="{91E01C4D-3F63-478A-A938-82DC32888866}"/>
                  </a:ext>
                </a:extLst>
              </p:cNvPr>
              <p:cNvSpPr txBox="1"/>
              <p:nvPr/>
            </p:nvSpPr>
            <p:spPr>
              <a:xfrm>
                <a:off x="5318471" y="20599"/>
                <a:ext cx="3048803" cy="1174873"/>
              </a:xfrm>
              <a:prstGeom prst="rect">
                <a:avLst/>
              </a:prstGeom>
              <a:noFill/>
            </p:spPr>
            <p:txBody>
              <a:bodyPr wrap="square" rtlCol="0">
                <a:spAutoFit/>
              </a:bodyPr>
              <a:lstStyle/>
              <a:p>
                <a:pPr algn="ctr"/>
                <a:r>
                  <a:rPr lang="en-US" sz="1100" b="1" dirty="0" err="1">
                    <a:solidFill>
                      <a:srgbClr val="002060"/>
                    </a:solidFill>
                  </a:rPr>
                  <a:t>Sulkhan</a:t>
                </a:r>
                <a:r>
                  <a:rPr lang="en-US" sz="1100" b="1" dirty="0">
                    <a:solidFill>
                      <a:srgbClr val="002060"/>
                    </a:solidFill>
                  </a:rPr>
                  <a:t>-Saba </a:t>
                </a:r>
                <a:r>
                  <a:rPr lang="en-US" sz="1100" b="1" dirty="0" err="1">
                    <a:solidFill>
                      <a:srgbClr val="002060"/>
                    </a:solidFill>
                  </a:rPr>
                  <a:t>Orbeliani</a:t>
                </a:r>
                <a:r>
                  <a:rPr lang="en-US" sz="1100" b="1" dirty="0">
                    <a:solidFill>
                      <a:srgbClr val="002060"/>
                    </a:solidFill>
                  </a:rPr>
                  <a:t> University</a:t>
                </a:r>
              </a:p>
            </p:txBody>
          </p:sp>
        </p:grpSp>
      </p:grpSp>
      <p:sp>
        <p:nvSpPr>
          <p:cNvPr id="200" name="TextBox 199">
            <a:extLst>
              <a:ext uri="{FF2B5EF4-FFF2-40B4-BE49-F238E27FC236}">
                <a16:creationId xmlns:a16="http://schemas.microsoft.com/office/drawing/2014/main" id="{F2883054-1861-4936-AA90-64EAB75FD26A}"/>
              </a:ext>
            </a:extLst>
          </p:cNvPr>
          <p:cNvSpPr txBox="1"/>
          <p:nvPr/>
        </p:nvSpPr>
        <p:spPr>
          <a:xfrm>
            <a:off x="754742" y="19818"/>
            <a:ext cx="10682515" cy="553998"/>
          </a:xfrm>
          <a:prstGeom prst="rect">
            <a:avLst/>
          </a:prstGeom>
          <a:noFill/>
        </p:spPr>
        <p:txBody>
          <a:bodyPr wrap="square" rtlCol="0">
            <a:spAutoFit/>
          </a:bodyPr>
          <a:lstStyle/>
          <a:p>
            <a:pPr algn="ctr"/>
            <a:r>
              <a:rPr lang="en-US" sz="3000" b="1" dirty="0">
                <a:solidFill>
                  <a:srgbClr val="002060"/>
                </a:solidFill>
              </a:rPr>
              <a:t>2.   Center for Continuous Professional Development (CPD)</a:t>
            </a:r>
          </a:p>
        </p:txBody>
      </p:sp>
      <p:grpSp>
        <p:nvGrpSpPr>
          <p:cNvPr id="5" name="Group 4">
            <a:extLst>
              <a:ext uri="{FF2B5EF4-FFF2-40B4-BE49-F238E27FC236}">
                <a16:creationId xmlns:a16="http://schemas.microsoft.com/office/drawing/2014/main" id="{0C7F82E2-902F-44D3-B3DD-49C41DFFEE89}"/>
              </a:ext>
            </a:extLst>
          </p:cNvPr>
          <p:cNvGrpSpPr/>
          <p:nvPr/>
        </p:nvGrpSpPr>
        <p:grpSpPr>
          <a:xfrm>
            <a:off x="88339" y="754911"/>
            <a:ext cx="2963205" cy="5753847"/>
            <a:chOff x="236544" y="869764"/>
            <a:chExt cx="2866826" cy="5563504"/>
          </a:xfrm>
          <a:scene3d>
            <a:camera prst="perspectiveRight"/>
            <a:lightRig rig="threePt" dir="t"/>
          </a:scene3d>
        </p:grpSpPr>
        <p:pic>
          <p:nvPicPr>
            <p:cNvPr id="202" name="Picture 201">
              <a:extLst>
                <a:ext uri="{FF2B5EF4-FFF2-40B4-BE49-F238E27FC236}">
                  <a16:creationId xmlns:a16="http://schemas.microsoft.com/office/drawing/2014/main" id="{2915B7BF-F99C-40CE-BEA2-71952B16575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6600"/>
            <a:stretch/>
          </p:blipFill>
          <p:spPr>
            <a:xfrm>
              <a:off x="249926" y="869764"/>
              <a:ext cx="2853444" cy="1793444"/>
            </a:xfrm>
            <a:prstGeom prst="rect">
              <a:avLst/>
            </a:prstGeom>
          </p:spPr>
        </p:pic>
        <p:pic>
          <p:nvPicPr>
            <p:cNvPr id="204" name="Picture 203">
              <a:extLst>
                <a:ext uri="{FF2B5EF4-FFF2-40B4-BE49-F238E27FC236}">
                  <a16:creationId xmlns:a16="http://schemas.microsoft.com/office/drawing/2014/main" id="{5E340208-4A3B-48F1-86A5-54386A05B132}"/>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9843" r="6580" b="3524"/>
            <a:stretch/>
          </p:blipFill>
          <p:spPr>
            <a:xfrm>
              <a:off x="239292" y="2756374"/>
              <a:ext cx="2853444" cy="1793444"/>
            </a:xfrm>
            <a:prstGeom prst="snip2SameRect">
              <a:avLst>
                <a:gd name="adj1" fmla="val 121"/>
                <a:gd name="adj2" fmla="val 0"/>
              </a:avLst>
            </a:prstGeom>
          </p:spPr>
        </p:pic>
        <p:pic>
          <p:nvPicPr>
            <p:cNvPr id="206" name="Picture 28">
              <a:extLst>
                <a:ext uri="{FF2B5EF4-FFF2-40B4-BE49-F238E27FC236}">
                  <a16:creationId xmlns:a16="http://schemas.microsoft.com/office/drawing/2014/main" id="{433F4F84-F2B7-4C62-9E98-497033FE4E1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438"/>
            <a:stretch/>
          </p:blipFill>
          <p:spPr bwMode="auto">
            <a:xfrm flipH="1">
              <a:off x="236544" y="4639824"/>
              <a:ext cx="2853444" cy="1793444"/>
            </a:xfrm>
            <a:prstGeom prst="rect">
              <a:avLst/>
            </a:prstGeom>
            <a:ln>
              <a:noFill/>
            </a:ln>
          </p:spPr>
          <p:style>
            <a:lnRef idx="2">
              <a:schemeClr val="dk1"/>
            </a:lnRef>
            <a:fillRef idx="1">
              <a:schemeClr val="lt1"/>
            </a:fillRef>
            <a:effectRef idx="0">
              <a:schemeClr val="dk1"/>
            </a:effectRef>
            <a:fontRef idx="minor">
              <a:schemeClr val="dk1"/>
            </a:fontRef>
          </p:style>
        </p:pic>
      </p:grpSp>
      <p:sp>
        <p:nvSpPr>
          <p:cNvPr id="8" name="Rectangle 7">
            <a:extLst>
              <a:ext uri="{FF2B5EF4-FFF2-40B4-BE49-F238E27FC236}">
                <a16:creationId xmlns:a16="http://schemas.microsoft.com/office/drawing/2014/main" id="{F7E2ECAB-D7AF-453D-B2B5-11B746EFA84E}"/>
              </a:ext>
            </a:extLst>
          </p:cNvPr>
          <p:cNvSpPr/>
          <p:nvPr/>
        </p:nvSpPr>
        <p:spPr>
          <a:xfrm>
            <a:off x="3030272" y="636740"/>
            <a:ext cx="8984519" cy="5973430"/>
          </a:xfrm>
          <a:prstGeom prst="rect">
            <a:avLst/>
          </a:prstGeom>
        </p:spPr>
        <p:txBody>
          <a:bodyPr wrap="square">
            <a:spAutoFit/>
          </a:bodyPr>
          <a:lstStyle/>
          <a:p>
            <a:pPr algn="just">
              <a:spcAft>
                <a:spcPts val="100"/>
              </a:spcAft>
            </a:pPr>
            <a:r>
              <a:rPr lang="zh-CN" altLang="en-US" sz="1600" b="1" dirty="0">
                <a:solidFill>
                  <a:srgbClr val="002060"/>
                </a:solidFill>
                <a:effectLst>
                  <a:outerShdw blurRad="38100" dist="19050" dir="2700000" algn="tl" rotWithShape="0">
                    <a:schemeClr val="dk1">
                      <a:alpha val="40000"/>
                    </a:schemeClr>
                  </a:outerShdw>
                </a:effectLst>
              </a:rPr>
              <a:t>The CPD Unit was established in 20</a:t>
            </a:r>
            <a:r>
              <a:rPr lang="zh-CN" altLang="en-US" sz="1600" b="1">
                <a:solidFill>
                  <a:srgbClr val="002060"/>
                </a:solidFill>
                <a:effectLst>
                  <a:outerShdw blurRad="38100" dist="19050" dir="2700000" algn="tl" rotWithShape="0">
                    <a:schemeClr val="dk1">
                      <a:alpha val="40000"/>
                    </a:schemeClr>
                  </a:outerShdw>
                </a:effectLst>
              </a:rPr>
              <a:t>17 </a:t>
            </a:r>
            <a:endParaRPr lang="en-US" altLang="zh-CN" sz="1600" b="1" dirty="0">
              <a:solidFill>
                <a:srgbClr val="002060"/>
              </a:solidFill>
              <a:effectLst>
                <a:outerShdw blurRad="38100" dist="19050" dir="2700000" algn="tl" rotWithShape="0">
                  <a:schemeClr val="dk1">
                    <a:alpha val="40000"/>
                  </a:schemeClr>
                </a:outerShdw>
              </a:effectLst>
            </a:endParaRPr>
          </a:p>
          <a:p>
            <a:pPr marL="742950" lvl="1" indent="-285750" algn="just">
              <a:spcAft>
                <a:spcPts val="100"/>
              </a:spcAft>
              <a:buFont typeface="Wingdings" panose="05000000000000000000" pitchFamily="2" charset="2"/>
              <a:buChar char="v"/>
            </a:pPr>
            <a:r>
              <a:rPr lang="en-US" sz="1600" i="1" dirty="0"/>
              <a:t>CPD is subordinated to the International Relations Office (in the future - to HR office)</a:t>
            </a:r>
          </a:p>
          <a:p>
            <a:pPr marL="742950" lvl="1" indent="-285750" algn="just">
              <a:spcAft>
                <a:spcPts val="100"/>
              </a:spcAft>
              <a:buFont typeface="Wingdings" panose="05000000000000000000" pitchFamily="2" charset="2"/>
              <a:buChar char="v"/>
            </a:pPr>
            <a:r>
              <a:rPr lang="en-US" sz="1600" i="1" dirty="0"/>
              <a:t>There is a separate room for the center (equipped within the project), as well as the page on the University website -  </a:t>
            </a:r>
            <a:r>
              <a:rPr lang="en-US" sz="1600" b="1" i="1" dirty="0"/>
              <a:t>( </a:t>
            </a:r>
            <a:r>
              <a:rPr lang="en-US" sz="1600" b="1" i="1" dirty="0">
                <a:solidFill>
                  <a:srgbClr val="0066FF"/>
                </a:solidFill>
                <a:hlinkClick r:id="rId9">
                  <a:extLst>
                    <a:ext uri="{A12FA001-AC4F-418D-AE19-62706E023703}">
                      <ahyp:hlinkClr xmlns:ahyp="http://schemas.microsoft.com/office/drawing/2018/hyperlinkcolor" val="tx"/>
                    </a:ext>
                  </a:extLst>
                </a:hlinkClick>
              </a:rPr>
              <a:t>http://sabauni.edu.ge/en/about-us/cpd</a:t>
            </a:r>
            <a:r>
              <a:rPr lang="en-US" sz="1600" b="1" i="1" dirty="0">
                <a:solidFill>
                  <a:srgbClr val="0066FF"/>
                </a:solidFill>
              </a:rPr>
              <a:t>  </a:t>
            </a:r>
            <a:r>
              <a:rPr lang="en-US" sz="1600" i="1" dirty="0"/>
              <a:t>)</a:t>
            </a:r>
          </a:p>
          <a:p>
            <a:pPr algn="just">
              <a:spcAft>
                <a:spcPts val="100"/>
              </a:spcAft>
            </a:pPr>
            <a:r>
              <a:rPr lang="en-US" sz="1600" b="1" dirty="0">
                <a:solidFill>
                  <a:srgbClr val="002060"/>
                </a:solidFill>
                <a:effectLst>
                  <a:outerShdw blurRad="38100" dist="38100" dir="2700000" algn="tl">
                    <a:srgbClr val="000000">
                      <a:alpha val="43137"/>
                    </a:srgbClr>
                  </a:outerShdw>
                </a:effectLst>
              </a:rPr>
              <a:t>The aim of the CPD: </a:t>
            </a:r>
          </a:p>
          <a:p>
            <a:pPr marL="742950" lvl="1" indent="-285750" algn="just">
              <a:spcAft>
                <a:spcPts val="100"/>
              </a:spcAft>
              <a:buFont typeface="Wingdings" panose="05000000000000000000" pitchFamily="2" charset="2"/>
              <a:buChar char="v"/>
            </a:pPr>
            <a:r>
              <a:rPr lang="en-US" sz="1600" i="1" dirty="0"/>
              <a:t>To support the improvement of Quality of the education and its approaching to the Modern Standards through the implementation/dissemination of the LCT </a:t>
            </a:r>
          </a:p>
          <a:p>
            <a:pPr marL="742950" lvl="1" indent="-285750" algn="just">
              <a:spcAft>
                <a:spcPts val="100"/>
              </a:spcAft>
              <a:buFont typeface="Wingdings" panose="05000000000000000000" pitchFamily="2" charset="2"/>
              <a:buChar char="v"/>
            </a:pPr>
            <a:r>
              <a:rPr lang="en-US" sz="1600" i="1" dirty="0"/>
              <a:t>To determine the needs for professional development of academic and administrative staff of the university and its support</a:t>
            </a:r>
          </a:p>
          <a:p>
            <a:pPr algn="just">
              <a:spcAft>
                <a:spcPts val="100"/>
              </a:spcAft>
            </a:pPr>
            <a:r>
              <a:rPr lang="en-US" sz="1600" b="1" dirty="0">
                <a:solidFill>
                  <a:srgbClr val="002060"/>
                </a:solidFill>
                <a:effectLst>
                  <a:outerShdw blurRad="38100" dist="38100" dir="2700000" algn="tl">
                    <a:srgbClr val="000000">
                      <a:alpha val="43137"/>
                    </a:srgbClr>
                  </a:outerShdw>
                </a:effectLst>
              </a:rPr>
              <a:t>Main objectives</a:t>
            </a:r>
            <a:r>
              <a:rPr lang="en-US" sz="1600" b="1" dirty="0">
                <a:solidFill>
                  <a:srgbClr val="002060"/>
                </a:solidFill>
              </a:rPr>
              <a:t>: </a:t>
            </a:r>
          </a:p>
          <a:p>
            <a:pPr marL="742950" lvl="1" indent="-285750" algn="just">
              <a:spcAft>
                <a:spcPts val="100"/>
              </a:spcAft>
              <a:buFont typeface="Wingdings" panose="05000000000000000000" pitchFamily="2" charset="2"/>
              <a:buChar char="v"/>
            </a:pPr>
            <a:r>
              <a:rPr lang="en-US" sz="1600" i="1" dirty="0"/>
              <a:t>To organize trainings/workshops/seminars, to provide information about the trainings held in the other universities for academic and administrative staff of the university</a:t>
            </a:r>
          </a:p>
          <a:p>
            <a:pPr marL="742950" lvl="1" indent="-285750" algn="just">
              <a:spcAft>
                <a:spcPts val="100"/>
              </a:spcAft>
              <a:buFont typeface="Wingdings" panose="05000000000000000000" pitchFamily="2" charset="2"/>
              <a:buChar char="v"/>
            </a:pPr>
            <a:r>
              <a:rPr lang="en-US" sz="1600" i="1" dirty="0"/>
              <a:t>To develop training materials and disseminate them through the stakeholders.</a:t>
            </a:r>
          </a:p>
          <a:p>
            <a:pPr lvl="0">
              <a:spcAft>
                <a:spcPts val="100"/>
              </a:spcAft>
            </a:pPr>
            <a:r>
              <a:rPr lang="en-US" sz="1600" b="1" dirty="0">
                <a:solidFill>
                  <a:srgbClr val="002060"/>
                </a:solidFill>
                <a:effectLst>
                  <a:outerShdw blurRad="38100" dist="38100" dir="2700000" algn="tl">
                    <a:srgbClr val="000000">
                      <a:alpha val="43137"/>
                    </a:srgbClr>
                  </a:outerShdw>
                </a:effectLst>
              </a:rPr>
              <a:t>The structure of the CPD</a:t>
            </a:r>
          </a:p>
          <a:p>
            <a:pPr marL="742950" lvl="1" indent="-285750">
              <a:spcAft>
                <a:spcPts val="100"/>
              </a:spcAft>
              <a:buFont typeface="Wingdings" panose="05000000000000000000" pitchFamily="2" charset="2"/>
              <a:buChar char="v"/>
            </a:pPr>
            <a:r>
              <a:rPr lang="en-US" sz="1600" i="1" dirty="0"/>
              <a:t>The coordinator of the Center</a:t>
            </a:r>
          </a:p>
          <a:p>
            <a:pPr marL="742950" lvl="1" indent="-285750">
              <a:spcAft>
                <a:spcPts val="100"/>
              </a:spcAft>
              <a:buFont typeface="Wingdings" panose="05000000000000000000" pitchFamily="2" charset="2"/>
              <a:buChar char="v"/>
            </a:pPr>
            <a:r>
              <a:rPr lang="en-US" sz="1600" i="1" dirty="0"/>
              <a:t>Trainers</a:t>
            </a:r>
          </a:p>
          <a:p>
            <a:pPr marL="742950" lvl="1" indent="-285750">
              <a:spcAft>
                <a:spcPts val="100"/>
              </a:spcAft>
              <a:buFont typeface="Wingdings" panose="05000000000000000000" pitchFamily="2" charset="2"/>
              <a:buChar char="v"/>
            </a:pPr>
            <a:r>
              <a:rPr lang="en-US" sz="1600" i="1" dirty="0"/>
              <a:t>Head of Quality Assurance Office </a:t>
            </a:r>
          </a:p>
          <a:p>
            <a:pPr marL="742950" lvl="1" indent="-285750">
              <a:spcAft>
                <a:spcPts val="100"/>
              </a:spcAft>
              <a:buFont typeface="Wingdings" panose="05000000000000000000" pitchFamily="2" charset="2"/>
              <a:buChar char="v"/>
            </a:pPr>
            <a:r>
              <a:rPr lang="en-US" sz="1600" i="1" dirty="0"/>
              <a:t>Deans of the faculties and Chairpersons of the educational programs</a:t>
            </a:r>
          </a:p>
          <a:p>
            <a:pPr>
              <a:spcAft>
                <a:spcPts val="100"/>
              </a:spcAft>
            </a:pPr>
            <a:r>
              <a:rPr lang="en-US" sz="1600" b="1" dirty="0">
                <a:solidFill>
                  <a:srgbClr val="002060"/>
                </a:solidFill>
                <a:effectLst>
                  <a:outerShdw blurRad="38100" dist="38100" dir="2700000" algn="tl">
                    <a:srgbClr val="000000">
                      <a:alpha val="43137"/>
                    </a:srgbClr>
                  </a:outerShdw>
                </a:effectLst>
              </a:rPr>
              <a:t>How do we work:</a:t>
            </a:r>
          </a:p>
          <a:p>
            <a:pPr marL="742950" lvl="1" indent="-285750" algn="just">
              <a:spcAft>
                <a:spcPts val="100"/>
              </a:spcAft>
              <a:buFont typeface="Wingdings" panose="05000000000000000000" pitchFamily="2" charset="2"/>
              <a:buChar char="v"/>
            </a:pPr>
            <a:r>
              <a:rPr lang="en-US" sz="1600" i="1" dirty="0"/>
              <a:t>Needs Analysis via the survey (questionnaires) conducted by the CPD in cooperation with QA office and the faculties at the beginning of the semester;</a:t>
            </a:r>
          </a:p>
          <a:p>
            <a:pPr marL="742950" lvl="1" indent="-285750" algn="just">
              <a:spcAft>
                <a:spcPts val="100"/>
              </a:spcAft>
              <a:buFont typeface="Wingdings" panose="05000000000000000000" pitchFamily="2" charset="2"/>
              <a:buChar char="v"/>
            </a:pPr>
            <a:r>
              <a:rPr lang="en-US" sz="1600" i="1" dirty="0"/>
              <a:t>Organization of the training and workshops</a:t>
            </a:r>
          </a:p>
          <a:p>
            <a:pPr marL="742950" lvl="1" indent="-285750" algn="just">
              <a:spcAft>
                <a:spcPts val="100"/>
              </a:spcAft>
              <a:buFont typeface="Wingdings" panose="05000000000000000000" pitchFamily="2" charset="2"/>
              <a:buChar char="v"/>
            </a:pPr>
            <a:r>
              <a:rPr lang="en-US" sz="1600" i="1" dirty="0"/>
              <a:t>Feedbacks</a:t>
            </a:r>
            <a:endParaRPr lang="ka-GE" sz="1600" i="1" dirty="0"/>
          </a:p>
        </p:txBody>
      </p:sp>
    </p:spTree>
    <p:extLst>
      <p:ext uri="{BB962C8B-B14F-4D97-AF65-F5344CB8AC3E}">
        <p14:creationId xmlns:p14="http://schemas.microsoft.com/office/powerpoint/2010/main" val="8136324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F1D06C5E-607B-4A71-89C6-DF1888D364AB}"/>
              </a:ext>
            </a:extLst>
          </p:cNvPr>
          <p:cNvCxnSpPr>
            <a:cxnSpLocks/>
          </p:cNvCxnSpPr>
          <p:nvPr/>
        </p:nvCxnSpPr>
        <p:spPr>
          <a:xfrm>
            <a:off x="-621448" y="6520651"/>
            <a:ext cx="1471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372B2262-A384-404F-B773-90E035710F95}"/>
              </a:ext>
            </a:extLst>
          </p:cNvPr>
          <p:cNvSpPr>
            <a:spLocks noGrp="1"/>
          </p:cNvSpPr>
          <p:nvPr>
            <p:ph type="dt" sz="half" idx="10"/>
          </p:nvPr>
        </p:nvSpPr>
        <p:spPr>
          <a:xfrm>
            <a:off x="838200" y="6602819"/>
            <a:ext cx="2743200" cy="252008"/>
          </a:xfrm>
        </p:spPr>
        <p:txBody>
          <a:bodyPr/>
          <a:lstStyle/>
          <a:p>
            <a:fld id="{599CCE4C-C9B6-4491-8F22-36B41540F7E6}" type="datetime1">
              <a:rPr lang="en-US" smtClean="0"/>
              <a:t>6/5/2019</a:t>
            </a:fld>
            <a:endParaRPr lang="en-US"/>
          </a:p>
        </p:txBody>
      </p:sp>
      <p:sp>
        <p:nvSpPr>
          <p:cNvPr id="3" name="Slide Number Placeholder 2">
            <a:extLst>
              <a:ext uri="{FF2B5EF4-FFF2-40B4-BE49-F238E27FC236}">
                <a16:creationId xmlns:a16="http://schemas.microsoft.com/office/drawing/2014/main" id="{23A6FB19-042B-49B5-B4D2-CFFE59E1CFAD}"/>
              </a:ext>
            </a:extLst>
          </p:cNvPr>
          <p:cNvSpPr>
            <a:spLocks noGrp="1"/>
          </p:cNvSpPr>
          <p:nvPr>
            <p:ph type="sldNum" sz="quarter" idx="12"/>
          </p:nvPr>
        </p:nvSpPr>
        <p:spPr>
          <a:xfrm>
            <a:off x="8610600" y="6602819"/>
            <a:ext cx="2743200" cy="242483"/>
          </a:xfrm>
        </p:spPr>
        <p:txBody>
          <a:bodyPr/>
          <a:lstStyle/>
          <a:p>
            <a:fld id="{5A8A6D7C-FD2C-475F-A3E7-B88166FD18FF}" type="slidenum">
              <a:rPr lang="en-US" smtClean="0"/>
              <a:t>8</a:t>
            </a:fld>
            <a:endParaRPr lang="en-US" dirty="0"/>
          </a:p>
        </p:txBody>
      </p:sp>
      <p:grpSp>
        <p:nvGrpSpPr>
          <p:cNvPr id="47" name="Group 46">
            <a:extLst>
              <a:ext uri="{FF2B5EF4-FFF2-40B4-BE49-F238E27FC236}">
                <a16:creationId xmlns:a16="http://schemas.microsoft.com/office/drawing/2014/main" id="{DD2236F2-89AD-4E42-BDA3-F8895827F458}"/>
              </a:ext>
            </a:extLst>
          </p:cNvPr>
          <p:cNvGrpSpPr/>
          <p:nvPr/>
        </p:nvGrpSpPr>
        <p:grpSpPr>
          <a:xfrm>
            <a:off x="2123299" y="6436800"/>
            <a:ext cx="8145598" cy="421201"/>
            <a:chOff x="1845868" y="48459"/>
            <a:chExt cx="8145598" cy="535206"/>
          </a:xfrm>
        </p:grpSpPr>
        <p:pic>
          <p:nvPicPr>
            <p:cNvPr id="48" name="Picture 2" descr="https://cdn.muni.cz/media/3003324/star-170824-export.png?mode=crop&amp;center=0.5,0.5&amp;rnd=131485001150000000&amp;width=600">
              <a:extLst>
                <a:ext uri="{FF2B5EF4-FFF2-40B4-BE49-F238E27FC236}">
                  <a16:creationId xmlns:a16="http://schemas.microsoft.com/office/drawing/2014/main" id="{A3715558-083E-45CB-BA3F-5C1EBBF64F1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45868" y="48459"/>
              <a:ext cx="2097482" cy="52691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ttps://cdn.muni.cz/media/1960856/logo.jpg?mode=crop&amp;center=0.5,0.5&amp;rnd=131326752070000000&amp;width=278">
              <a:extLst>
                <a:ext uri="{FF2B5EF4-FFF2-40B4-BE49-F238E27FC236}">
                  <a16:creationId xmlns:a16="http://schemas.microsoft.com/office/drawing/2014/main" id="{5288A37D-0D73-4491-B887-F57E790A3F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083" y="56755"/>
              <a:ext cx="1998383" cy="526910"/>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59D77395-9B06-4C2C-9A17-56EF380F877F}"/>
                </a:ext>
              </a:extLst>
            </p:cNvPr>
            <p:cNvGrpSpPr/>
            <p:nvPr/>
          </p:nvGrpSpPr>
          <p:grpSpPr>
            <a:xfrm>
              <a:off x="4999500" y="48459"/>
              <a:ext cx="2115673" cy="473158"/>
              <a:chOff x="4708433" y="-633"/>
              <a:chExt cx="3658841" cy="1196105"/>
            </a:xfrm>
          </p:grpSpPr>
          <p:pic>
            <p:nvPicPr>
              <p:cNvPr id="51" name="Picture 50">
                <a:extLst>
                  <a:ext uri="{FF2B5EF4-FFF2-40B4-BE49-F238E27FC236}">
                    <a16:creationId xmlns:a16="http://schemas.microsoft.com/office/drawing/2014/main" id="{999C4AD5-67A0-4927-A00A-D368631547F4}"/>
                  </a:ext>
                </a:extLst>
              </p:cNvPr>
              <p:cNvPicPr>
                <a:picLocks noChangeAspect="1"/>
              </p:cNvPicPr>
              <p:nvPr/>
            </p:nvPicPr>
            <p:blipFill rotWithShape="1">
              <a:blip r:embed="rId5">
                <a:extLst>
                  <a:ext uri="{28A0092B-C50C-407E-A947-70E740481C1C}">
                    <a14:useLocalDpi xmlns:a14="http://schemas.microsoft.com/office/drawing/2010/main" val="0"/>
                  </a:ext>
                </a:extLst>
              </a:blip>
              <a:srcRect t="21384" r="55000" b="34054"/>
              <a:stretch/>
            </p:blipFill>
            <p:spPr>
              <a:xfrm>
                <a:off x="4708433" y="-633"/>
                <a:ext cx="764641" cy="1174873"/>
              </a:xfrm>
              <a:prstGeom prst="rect">
                <a:avLst/>
              </a:prstGeom>
            </p:spPr>
          </p:pic>
          <p:sp>
            <p:nvSpPr>
              <p:cNvPr id="52" name="TextBox 51">
                <a:extLst>
                  <a:ext uri="{FF2B5EF4-FFF2-40B4-BE49-F238E27FC236}">
                    <a16:creationId xmlns:a16="http://schemas.microsoft.com/office/drawing/2014/main" id="{140497A9-4E00-48CE-96AC-35293A7E5F6C}"/>
                  </a:ext>
                </a:extLst>
              </p:cNvPr>
              <p:cNvSpPr txBox="1"/>
              <p:nvPr/>
            </p:nvSpPr>
            <p:spPr>
              <a:xfrm>
                <a:off x="5318471" y="20599"/>
                <a:ext cx="3048803" cy="1174873"/>
              </a:xfrm>
              <a:prstGeom prst="rect">
                <a:avLst/>
              </a:prstGeom>
              <a:noFill/>
            </p:spPr>
            <p:txBody>
              <a:bodyPr wrap="square" rtlCol="0">
                <a:spAutoFit/>
              </a:bodyPr>
              <a:lstStyle/>
              <a:p>
                <a:pPr algn="ctr"/>
                <a:r>
                  <a:rPr lang="en-US" sz="1100" b="1" dirty="0" err="1">
                    <a:solidFill>
                      <a:srgbClr val="002060"/>
                    </a:solidFill>
                  </a:rPr>
                  <a:t>Sulkhan</a:t>
                </a:r>
                <a:r>
                  <a:rPr lang="en-US" sz="1100" b="1" dirty="0">
                    <a:solidFill>
                      <a:srgbClr val="002060"/>
                    </a:solidFill>
                  </a:rPr>
                  <a:t>-Saba </a:t>
                </a:r>
                <a:r>
                  <a:rPr lang="en-US" sz="1100" b="1" dirty="0" err="1">
                    <a:solidFill>
                      <a:srgbClr val="002060"/>
                    </a:solidFill>
                  </a:rPr>
                  <a:t>Orbeliani</a:t>
                </a:r>
                <a:r>
                  <a:rPr lang="en-US" sz="1100" b="1" dirty="0">
                    <a:solidFill>
                      <a:srgbClr val="002060"/>
                    </a:solidFill>
                  </a:rPr>
                  <a:t> University</a:t>
                </a:r>
              </a:p>
            </p:txBody>
          </p:sp>
        </p:grpSp>
      </p:grpSp>
      <p:sp>
        <p:nvSpPr>
          <p:cNvPr id="57" name="Title 1">
            <a:extLst>
              <a:ext uri="{FF2B5EF4-FFF2-40B4-BE49-F238E27FC236}">
                <a16:creationId xmlns:a16="http://schemas.microsoft.com/office/drawing/2014/main" id="{6BE62EB8-CAC8-4725-B18E-95E5AAF7AD65}"/>
              </a:ext>
            </a:extLst>
          </p:cNvPr>
          <p:cNvSpPr txBox="1">
            <a:spLocks/>
          </p:cNvSpPr>
          <p:nvPr/>
        </p:nvSpPr>
        <p:spPr>
          <a:xfrm>
            <a:off x="680484" y="0"/>
            <a:ext cx="10831033" cy="595423"/>
          </a:xfrm>
          <a:prstGeom prst="rect">
            <a:avLst/>
          </a:prstGeom>
        </p:spPr>
        <p:txBody>
          <a:bodyPr vert="horz" lIns="91440" tIns="45720" rIns="91440" bIns="45720" rtlCol="0" anchor="b">
            <a:normAutofit fontScale="82500" lnSpcReduction="10000"/>
            <a:scene3d>
              <a:camera prst="orthographicFront"/>
              <a:lightRig rig="soft" dir="t">
                <a:rot lat="0" lon="0" rev="15600000"/>
              </a:lightRig>
            </a:scene3d>
            <a:sp3d extrusionH="57150" prstMaterial="softEdge">
              <a:bevelT w="25400" h="38100"/>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n>
                  <a:solidFill>
                    <a:srgbClr val="002060"/>
                  </a:solidFill>
                </a:ln>
                <a:solidFill>
                  <a:schemeClr val="accent4"/>
                </a:solidFill>
                <a:latin typeface="+mn-lt"/>
              </a:rPr>
              <a:t>3. CPD Activities toward the Implementation of LCT Approach in SABAUNI</a:t>
            </a:r>
          </a:p>
        </p:txBody>
      </p:sp>
      <p:grpSp>
        <p:nvGrpSpPr>
          <p:cNvPr id="6" name="Group 5">
            <a:extLst>
              <a:ext uri="{FF2B5EF4-FFF2-40B4-BE49-F238E27FC236}">
                <a16:creationId xmlns:a16="http://schemas.microsoft.com/office/drawing/2014/main" id="{10C79454-5A06-4D51-9662-5BA423C4F6D3}"/>
              </a:ext>
            </a:extLst>
          </p:cNvPr>
          <p:cNvGrpSpPr/>
          <p:nvPr/>
        </p:nvGrpSpPr>
        <p:grpSpPr>
          <a:xfrm>
            <a:off x="226318" y="780846"/>
            <a:ext cx="7040880" cy="5577840"/>
            <a:chOff x="300746" y="639169"/>
            <a:chExt cx="7069750" cy="5633161"/>
          </a:xfrm>
          <a:scene3d>
            <a:camera prst="perspectiveRight"/>
            <a:lightRig rig="threePt" dir="t"/>
          </a:scene3d>
        </p:grpSpPr>
        <p:pic>
          <p:nvPicPr>
            <p:cNvPr id="63" name="Picture 62">
              <a:extLst>
                <a:ext uri="{FF2B5EF4-FFF2-40B4-BE49-F238E27FC236}">
                  <a16:creationId xmlns:a16="http://schemas.microsoft.com/office/drawing/2014/main" id="{5D4001C7-1AE9-4B2A-B0E7-EB174689D3B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9225" r="-2645"/>
            <a:stretch/>
          </p:blipFill>
          <p:spPr>
            <a:xfrm>
              <a:off x="300746" y="2049687"/>
              <a:ext cx="1909054" cy="1371600"/>
            </a:xfrm>
            <a:prstGeom prst="rect">
              <a:avLst/>
            </a:prstGeom>
          </p:spPr>
        </p:pic>
        <p:pic>
          <p:nvPicPr>
            <p:cNvPr id="64" name="Picture 63">
              <a:extLst>
                <a:ext uri="{FF2B5EF4-FFF2-40B4-BE49-F238E27FC236}">
                  <a16:creationId xmlns:a16="http://schemas.microsoft.com/office/drawing/2014/main" id="{66771E62-7B6D-4DD5-B65D-CFAF2008510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18642" y="4900467"/>
              <a:ext cx="1846856" cy="1371600"/>
            </a:xfrm>
            <a:prstGeom prst="rect">
              <a:avLst/>
            </a:prstGeom>
          </p:spPr>
        </p:pic>
        <p:pic>
          <p:nvPicPr>
            <p:cNvPr id="65" name="Picture 64" descr="A group of people sitting at a desk&#10;&#10;Description automatically generated">
              <a:extLst>
                <a:ext uri="{FF2B5EF4-FFF2-40B4-BE49-F238E27FC236}">
                  <a16:creationId xmlns:a16="http://schemas.microsoft.com/office/drawing/2014/main" id="{57C1E261-3648-4223-AB43-B046E5048283}"/>
                </a:ext>
              </a:extLst>
            </p:cNvPr>
            <p:cNvPicPr>
              <a:picLocks noChangeAspect="1"/>
            </p:cNvPicPr>
            <p:nvPr/>
          </p:nvPicPr>
          <p:blipFill rotWithShape="1">
            <a:blip r:embed="rId8">
              <a:extLst>
                <a:ext uri="{28A0092B-C50C-407E-A947-70E740481C1C}">
                  <a14:useLocalDpi xmlns:a14="http://schemas.microsoft.com/office/drawing/2010/main" val="0"/>
                </a:ext>
              </a:extLst>
            </a:blip>
            <a:srcRect l="4028" r="969"/>
            <a:stretch/>
          </p:blipFill>
          <p:spPr>
            <a:xfrm>
              <a:off x="300746" y="640612"/>
              <a:ext cx="1855343" cy="1371600"/>
            </a:xfrm>
            <a:prstGeom prst="rect">
              <a:avLst/>
            </a:prstGeom>
          </p:spPr>
        </p:pic>
        <p:pic>
          <p:nvPicPr>
            <p:cNvPr id="66" name="Picture 65">
              <a:extLst>
                <a:ext uri="{FF2B5EF4-FFF2-40B4-BE49-F238E27FC236}">
                  <a16:creationId xmlns:a16="http://schemas.microsoft.com/office/drawing/2014/main" id="{25F29540-8888-4121-9018-350816FA7833}"/>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5589" t="14993" r="7478" b="7109"/>
            <a:stretch/>
          </p:blipFill>
          <p:spPr>
            <a:xfrm>
              <a:off x="309233" y="3474189"/>
              <a:ext cx="1846856" cy="1373376"/>
            </a:xfrm>
            <a:prstGeom prst="rect">
              <a:avLst/>
            </a:prstGeom>
          </p:spPr>
        </p:pic>
        <p:pic>
          <p:nvPicPr>
            <p:cNvPr id="67" name="Picture 66">
              <a:extLst>
                <a:ext uri="{FF2B5EF4-FFF2-40B4-BE49-F238E27FC236}">
                  <a16:creationId xmlns:a16="http://schemas.microsoft.com/office/drawing/2014/main" id="{F126D74F-B0EF-44DB-A0F8-7534D93EA8B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209801" y="639169"/>
              <a:ext cx="2536624" cy="1371600"/>
            </a:xfrm>
            <a:prstGeom prst="rect">
              <a:avLst/>
            </a:prstGeom>
          </p:spPr>
        </p:pic>
        <p:pic>
          <p:nvPicPr>
            <p:cNvPr id="68" name="Picture 67">
              <a:extLst>
                <a:ext uri="{FF2B5EF4-FFF2-40B4-BE49-F238E27FC236}">
                  <a16:creationId xmlns:a16="http://schemas.microsoft.com/office/drawing/2014/main" id="{30DF258A-39CF-4B8B-8115-AE6D47FBA69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209801" y="2052085"/>
              <a:ext cx="2536624" cy="1371600"/>
            </a:xfrm>
            <a:prstGeom prst="rect">
              <a:avLst/>
            </a:prstGeom>
          </p:spPr>
        </p:pic>
        <p:pic>
          <p:nvPicPr>
            <p:cNvPr id="69" name="Picture 68">
              <a:extLst>
                <a:ext uri="{FF2B5EF4-FFF2-40B4-BE49-F238E27FC236}">
                  <a16:creationId xmlns:a16="http://schemas.microsoft.com/office/drawing/2014/main" id="{544ABC74-4187-4377-922D-7BB628FB2B5C}"/>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r="16016"/>
            <a:stretch/>
          </p:blipFill>
          <p:spPr>
            <a:xfrm>
              <a:off x="2225354" y="4904558"/>
              <a:ext cx="2531893" cy="1367772"/>
            </a:xfrm>
            <a:prstGeom prst="rect">
              <a:avLst/>
            </a:prstGeom>
          </p:spPr>
        </p:pic>
        <p:pic>
          <p:nvPicPr>
            <p:cNvPr id="70" name="Picture 69">
              <a:extLst>
                <a:ext uri="{FF2B5EF4-FFF2-40B4-BE49-F238E27FC236}">
                  <a16:creationId xmlns:a16="http://schemas.microsoft.com/office/drawing/2014/main" id="{D311A90A-AB13-4901-9A2B-3A32287A4B73}"/>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1082" r="4133"/>
            <a:stretch/>
          </p:blipFill>
          <p:spPr>
            <a:xfrm>
              <a:off x="2220433" y="3474189"/>
              <a:ext cx="2536624" cy="1371600"/>
            </a:xfrm>
            <a:prstGeom prst="rect">
              <a:avLst/>
            </a:prstGeom>
          </p:spPr>
        </p:pic>
        <p:pic>
          <p:nvPicPr>
            <p:cNvPr id="71" name="Picture 70">
              <a:extLst>
                <a:ext uri="{FF2B5EF4-FFF2-40B4-BE49-F238E27FC236}">
                  <a16:creationId xmlns:a16="http://schemas.microsoft.com/office/drawing/2014/main" id="{11730D57-4D88-4D8A-BCF3-A4D28A1A5285}"/>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806116" y="642656"/>
              <a:ext cx="2536624" cy="1371600"/>
            </a:xfrm>
            <a:prstGeom prst="rect">
              <a:avLst/>
            </a:prstGeom>
          </p:spPr>
        </p:pic>
        <p:pic>
          <p:nvPicPr>
            <p:cNvPr id="72" name="Picture 71">
              <a:extLst>
                <a:ext uri="{FF2B5EF4-FFF2-40B4-BE49-F238E27FC236}">
                  <a16:creationId xmlns:a16="http://schemas.microsoft.com/office/drawing/2014/main" id="{0EF435CE-DB79-461D-950F-8187BCF3EEA0}"/>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r="10193"/>
            <a:stretch/>
          </p:blipFill>
          <p:spPr>
            <a:xfrm>
              <a:off x="4833872" y="2041535"/>
              <a:ext cx="2536624" cy="1371600"/>
            </a:xfrm>
            <a:prstGeom prst="rect">
              <a:avLst/>
            </a:prstGeom>
          </p:spPr>
        </p:pic>
        <p:pic>
          <p:nvPicPr>
            <p:cNvPr id="73" name="Picture 72">
              <a:extLst>
                <a:ext uri="{FF2B5EF4-FFF2-40B4-BE49-F238E27FC236}">
                  <a16:creationId xmlns:a16="http://schemas.microsoft.com/office/drawing/2014/main" id="{7ED8B91E-2558-4EF5-848E-AAA6F0CA1F52}"/>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4833871" y="4900467"/>
              <a:ext cx="2531893" cy="1371600"/>
            </a:xfrm>
            <a:prstGeom prst="rect">
              <a:avLst/>
            </a:prstGeom>
          </p:spPr>
        </p:pic>
        <p:pic>
          <p:nvPicPr>
            <p:cNvPr id="74" name="Picture 73">
              <a:extLst>
                <a:ext uri="{FF2B5EF4-FFF2-40B4-BE49-F238E27FC236}">
                  <a16:creationId xmlns:a16="http://schemas.microsoft.com/office/drawing/2014/main" id="{DC3D1073-D8E8-4E0A-AC3C-E973D14F3ACD}"/>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4833873" y="3471001"/>
              <a:ext cx="2531891" cy="1371600"/>
            </a:xfrm>
            <a:prstGeom prst="rect">
              <a:avLst/>
            </a:prstGeom>
          </p:spPr>
        </p:pic>
      </p:grpSp>
      <p:sp>
        <p:nvSpPr>
          <p:cNvPr id="75" name="Content Placeholder 2">
            <a:extLst>
              <a:ext uri="{FF2B5EF4-FFF2-40B4-BE49-F238E27FC236}">
                <a16:creationId xmlns:a16="http://schemas.microsoft.com/office/drawing/2014/main" id="{CF2BA933-899D-4A92-B21F-4EDB1A242149}"/>
              </a:ext>
            </a:extLst>
          </p:cNvPr>
          <p:cNvSpPr txBox="1">
            <a:spLocks/>
          </p:cNvSpPr>
          <p:nvPr/>
        </p:nvSpPr>
        <p:spPr>
          <a:xfrm>
            <a:off x="6770971" y="912124"/>
            <a:ext cx="5162938" cy="53035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285750" algn="just">
              <a:spcBef>
                <a:spcPts val="0"/>
              </a:spcBef>
              <a:spcAft>
                <a:spcPts val="800"/>
              </a:spcAft>
              <a:buFont typeface="Wingdings" panose="05000000000000000000" pitchFamily="2" charset="2"/>
              <a:buChar char="v"/>
            </a:pPr>
            <a:r>
              <a:rPr lang="en-US" sz="1800" b="1" dirty="0">
                <a:solidFill>
                  <a:srgbClr val="002060"/>
                </a:solidFill>
              </a:rPr>
              <a:t>Meetings </a:t>
            </a:r>
          </a:p>
          <a:p>
            <a:pPr marL="457200" lvl="1" indent="0" algn="just">
              <a:spcBef>
                <a:spcPts val="0"/>
              </a:spcBef>
              <a:spcAft>
                <a:spcPts val="800"/>
              </a:spcAft>
              <a:buNone/>
            </a:pPr>
            <a:r>
              <a:rPr lang="en-US" sz="1600" i="1" dirty="0"/>
              <a:t>arranged with trained academic staff for sharing opinions and planning the training for the rest of academic staff</a:t>
            </a:r>
          </a:p>
          <a:p>
            <a:pPr marL="514350" indent="-285750" algn="just">
              <a:spcBef>
                <a:spcPts val="0"/>
              </a:spcBef>
              <a:spcAft>
                <a:spcPts val="800"/>
              </a:spcAft>
              <a:buFont typeface="Wingdings" panose="05000000000000000000" pitchFamily="2" charset="2"/>
              <a:buChar char="v"/>
            </a:pPr>
            <a:r>
              <a:rPr lang="en-US" sz="1800" b="1" dirty="0">
                <a:solidFill>
                  <a:srgbClr val="002060"/>
                </a:solidFill>
              </a:rPr>
              <a:t>General training</a:t>
            </a:r>
          </a:p>
          <a:p>
            <a:pPr marL="457200" lvl="1" indent="0" algn="just">
              <a:spcBef>
                <a:spcPts val="0"/>
              </a:spcBef>
              <a:spcAft>
                <a:spcPts val="800"/>
              </a:spcAft>
              <a:buNone/>
            </a:pPr>
            <a:r>
              <a:rPr lang="en-US" sz="1600" i="1" dirty="0"/>
              <a:t>for SABAUNI Academic Staff on the introduction and promotion of a learner-</a:t>
            </a:r>
            <a:r>
              <a:rPr lang="en-US" sz="1600" i="1" dirty="0" err="1"/>
              <a:t>centred</a:t>
            </a:r>
            <a:r>
              <a:rPr lang="en-US" sz="1600" i="1" dirty="0"/>
              <a:t> paradigm in the array of innovative teaching approaches and strategies</a:t>
            </a:r>
            <a:endParaRPr lang="en-US" sz="1600" i="1" dirty="0">
              <a:solidFill>
                <a:srgbClr val="002060"/>
              </a:solidFill>
            </a:endParaRPr>
          </a:p>
          <a:p>
            <a:pPr marL="514350" indent="-285750" algn="just">
              <a:spcBef>
                <a:spcPts val="0"/>
              </a:spcBef>
              <a:spcAft>
                <a:spcPts val="800"/>
              </a:spcAft>
              <a:buFont typeface="Wingdings" panose="05000000000000000000" pitchFamily="2" charset="2"/>
              <a:buChar char="v"/>
            </a:pPr>
            <a:r>
              <a:rPr lang="en-US" sz="1800" b="1" dirty="0">
                <a:solidFill>
                  <a:srgbClr val="002060"/>
                </a:solidFill>
              </a:rPr>
              <a:t>Workshops for Academic Staff of:</a:t>
            </a:r>
          </a:p>
          <a:p>
            <a:pPr marL="971550" lvl="1" indent="-285750" algn="just">
              <a:spcBef>
                <a:spcPts val="0"/>
              </a:spcBef>
              <a:spcAft>
                <a:spcPts val="800"/>
              </a:spcAft>
              <a:buFont typeface="Wingdings" panose="05000000000000000000" pitchFamily="2" charset="2"/>
              <a:buChar char="ü"/>
            </a:pPr>
            <a:r>
              <a:rPr lang="en-US" sz="1600" i="1" dirty="0"/>
              <a:t>faculty Humanities and Social Sciences on: Project based learning and Discovery learning</a:t>
            </a:r>
          </a:p>
          <a:p>
            <a:pPr marL="971550" lvl="1" indent="-285750" algn="just">
              <a:spcBef>
                <a:spcPts val="0"/>
              </a:spcBef>
              <a:spcAft>
                <a:spcPts val="800"/>
              </a:spcAft>
              <a:buFont typeface="Wingdings" panose="05000000000000000000" pitchFamily="2" charset="2"/>
              <a:buChar char="ü"/>
            </a:pPr>
            <a:r>
              <a:rPr lang="en-US" sz="1600" i="1" dirty="0"/>
              <a:t>faculty of Business and Tourism on: PBL, Project based learning and Discovery learning</a:t>
            </a:r>
          </a:p>
          <a:p>
            <a:pPr marL="971550" lvl="1" indent="-285750" algn="just">
              <a:spcBef>
                <a:spcPts val="0"/>
              </a:spcBef>
              <a:spcAft>
                <a:spcPts val="800"/>
              </a:spcAft>
              <a:buFont typeface="Wingdings" panose="05000000000000000000" pitchFamily="2" charset="2"/>
              <a:buChar char="ü"/>
            </a:pPr>
            <a:r>
              <a:rPr lang="en-US" sz="1600" i="1" dirty="0"/>
              <a:t>Faculty of Law on: PBL, TBL, Project based, discovery learning</a:t>
            </a:r>
          </a:p>
          <a:p>
            <a:pPr marL="971550" lvl="1" indent="-285750" algn="just">
              <a:spcBef>
                <a:spcPts val="0"/>
              </a:spcBef>
              <a:spcAft>
                <a:spcPts val="800"/>
              </a:spcAft>
              <a:buFont typeface="Wingdings" panose="05000000000000000000" pitchFamily="2" charset="2"/>
              <a:buChar char="ü"/>
            </a:pPr>
            <a:r>
              <a:rPr lang="en-US" sz="1600" i="1" dirty="0"/>
              <a:t>Language Center professors on: TBL, PBL</a:t>
            </a:r>
          </a:p>
          <a:p>
            <a:pPr indent="0" algn="ctr">
              <a:spcBef>
                <a:spcPts val="0"/>
              </a:spcBef>
              <a:spcAft>
                <a:spcPts val="800"/>
              </a:spcAft>
              <a:buNone/>
            </a:pPr>
            <a:endParaRPr lang="en-US" sz="800" b="1" dirty="0">
              <a:solidFill>
                <a:srgbClr val="002060"/>
              </a:solidFill>
            </a:endParaRPr>
          </a:p>
          <a:p>
            <a:pPr indent="0" algn="ctr">
              <a:spcBef>
                <a:spcPts val="0"/>
              </a:spcBef>
              <a:spcAft>
                <a:spcPts val="800"/>
              </a:spcAft>
              <a:buNone/>
            </a:pPr>
            <a:r>
              <a:rPr lang="en-US" sz="2000" b="1" dirty="0">
                <a:solidFill>
                  <a:srgbClr val="002060"/>
                </a:solidFill>
              </a:rPr>
              <a:t>Totally </a:t>
            </a:r>
            <a:r>
              <a:rPr lang="en-US" sz="2000" b="1" dirty="0">
                <a:solidFill>
                  <a:srgbClr val="C00000"/>
                </a:solidFill>
              </a:rPr>
              <a:t>more than 45 </a:t>
            </a:r>
            <a:r>
              <a:rPr lang="en-US" sz="2000" b="1" dirty="0">
                <a:solidFill>
                  <a:srgbClr val="002060"/>
                </a:solidFill>
              </a:rPr>
              <a:t>affiliated professors were trained</a:t>
            </a:r>
            <a:endParaRPr lang="en-US" sz="2000" dirty="0"/>
          </a:p>
        </p:txBody>
      </p:sp>
    </p:spTree>
    <p:extLst>
      <p:ext uri="{BB962C8B-B14F-4D97-AF65-F5344CB8AC3E}">
        <p14:creationId xmlns:p14="http://schemas.microsoft.com/office/powerpoint/2010/main" val="39115567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F1D06C5E-607B-4A71-89C6-DF1888D364AB}"/>
              </a:ext>
            </a:extLst>
          </p:cNvPr>
          <p:cNvCxnSpPr>
            <a:cxnSpLocks/>
          </p:cNvCxnSpPr>
          <p:nvPr/>
        </p:nvCxnSpPr>
        <p:spPr>
          <a:xfrm>
            <a:off x="-621448" y="6520651"/>
            <a:ext cx="1471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81C3FDA-1AF6-4315-8837-E459CD7A9240}"/>
              </a:ext>
            </a:extLst>
          </p:cNvPr>
          <p:cNvSpPr>
            <a:spLocks noGrp="1"/>
          </p:cNvSpPr>
          <p:nvPr>
            <p:ph type="sldNum" sz="quarter" idx="12"/>
          </p:nvPr>
        </p:nvSpPr>
        <p:spPr>
          <a:xfrm>
            <a:off x="8610600" y="6508752"/>
            <a:ext cx="2743200" cy="365125"/>
          </a:xfrm>
        </p:spPr>
        <p:txBody>
          <a:bodyPr/>
          <a:lstStyle/>
          <a:p>
            <a:fld id="{5A8A6D7C-FD2C-475F-A3E7-B88166FD18FF}" type="slidenum">
              <a:rPr lang="en-US" smtClean="0"/>
              <a:t>9</a:t>
            </a:fld>
            <a:endParaRPr lang="en-US" dirty="0"/>
          </a:p>
        </p:txBody>
      </p:sp>
      <p:grpSp>
        <p:nvGrpSpPr>
          <p:cNvPr id="28" name="Group 27">
            <a:extLst>
              <a:ext uri="{FF2B5EF4-FFF2-40B4-BE49-F238E27FC236}">
                <a16:creationId xmlns:a16="http://schemas.microsoft.com/office/drawing/2014/main" id="{61C2EA49-033F-4170-982A-223BC7296782}"/>
              </a:ext>
            </a:extLst>
          </p:cNvPr>
          <p:cNvGrpSpPr/>
          <p:nvPr/>
        </p:nvGrpSpPr>
        <p:grpSpPr>
          <a:xfrm>
            <a:off x="2123299" y="6436800"/>
            <a:ext cx="8145598" cy="421201"/>
            <a:chOff x="1845868" y="48459"/>
            <a:chExt cx="8145598" cy="535206"/>
          </a:xfrm>
        </p:grpSpPr>
        <p:pic>
          <p:nvPicPr>
            <p:cNvPr id="29" name="Picture 2" descr="https://cdn.muni.cz/media/3003324/star-170824-export.png?mode=crop&amp;center=0.5,0.5&amp;rnd=131485001150000000&amp;width=600">
              <a:extLst>
                <a:ext uri="{FF2B5EF4-FFF2-40B4-BE49-F238E27FC236}">
                  <a16:creationId xmlns:a16="http://schemas.microsoft.com/office/drawing/2014/main" id="{F703D6EC-731A-4547-8EB9-44520B6ABB9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45868" y="48459"/>
              <a:ext cx="2097482" cy="5269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s://cdn.muni.cz/media/1960856/logo.jpg?mode=crop&amp;center=0.5,0.5&amp;rnd=131326752070000000&amp;width=278">
              <a:extLst>
                <a:ext uri="{FF2B5EF4-FFF2-40B4-BE49-F238E27FC236}">
                  <a16:creationId xmlns:a16="http://schemas.microsoft.com/office/drawing/2014/main" id="{5BD37C30-089F-43A2-99AA-8AD3FFF54C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083" y="56755"/>
              <a:ext cx="1998383" cy="52691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C68725CE-EC1D-4815-AF08-B3BE21F83D69}"/>
                </a:ext>
              </a:extLst>
            </p:cNvPr>
            <p:cNvGrpSpPr/>
            <p:nvPr/>
          </p:nvGrpSpPr>
          <p:grpSpPr>
            <a:xfrm>
              <a:off x="4999500" y="48459"/>
              <a:ext cx="2115673" cy="473158"/>
              <a:chOff x="4708433" y="-633"/>
              <a:chExt cx="3658841" cy="1196105"/>
            </a:xfrm>
          </p:grpSpPr>
          <p:pic>
            <p:nvPicPr>
              <p:cNvPr id="32" name="Picture 31">
                <a:extLst>
                  <a:ext uri="{FF2B5EF4-FFF2-40B4-BE49-F238E27FC236}">
                    <a16:creationId xmlns:a16="http://schemas.microsoft.com/office/drawing/2014/main" id="{BD123049-48D2-4619-A695-3DF3E86BB0D3}"/>
                  </a:ext>
                </a:extLst>
              </p:cNvPr>
              <p:cNvPicPr>
                <a:picLocks noChangeAspect="1"/>
              </p:cNvPicPr>
              <p:nvPr/>
            </p:nvPicPr>
            <p:blipFill rotWithShape="1">
              <a:blip r:embed="rId5">
                <a:extLst>
                  <a:ext uri="{28A0092B-C50C-407E-A947-70E740481C1C}">
                    <a14:useLocalDpi xmlns:a14="http://schemas.microsoft.com/office/drawing/2010/main" val="0"/>
                  </a:ext>
                </a:extLst>
              </a:blip>
              <a:srcRect t="21384" r="55000" b="34054"/>
              <a:stretch/>
            </p:blipFill>
            <p:spPr>
              <a:xfrm>
                <a:off x="4708433" y="-633"/>
                <a:ext cx="764641" cy="1174873"/>
              </a:xfrm>
              <a:prstGeom prst="rect">
                <a:avLst/>
              </a:prstGeom>
            </p:spPr>
          </p:pic>
          <p:sp>
            <p:nvSpPr>
              <p:cNvPr id="33" name="TextBox 32">
                <a:extLst>
                  <a:ext uri="{FF2B5EF4-FFF2-40B4-BE49-F238E27FC236}">
                    <a16:creationId xmlns:a16="http://schemas.microsoft.com/office/drawing/2014/main" id="{D6023445-F84A-4EC9-99C4-674432AEC04A}"/>
                  </a:ext>
                </a:extLst>
              </p:cNvPr>
              <p:cNvSpPr txBox="1"/>
              <p:nvPr/>
            </p:nvSpPr>
            <p:spPr>
              <a:xfrm>
                <a:off x="5318471" y="20599"/>
                <a:ext cx="3048803" cy="1174873"/>
              </a:xfrm>
              <a:prstGeom prst="rect">
                <a:avLst/>
              </a:prstGeom>
              <a:noFill/>
            </p:spPr>
            <p:txBody>
              <a:bodyPr wrap="square" rtlCol="0">
                <a:spAutoFit/>
              </a:bodyPr>
              <a:lstStyle/>
              <a:p>
                <a:pPr algn="ctr"/>
                <a:r>
                  <a:rPr lang="en-US" sz="1100" b="1" dirty="0" err="1">
                    <a:solidFill>
                      <a:srgbClr val="002060"/>
                    </a:solidFill>
                  </a:rPr>
                  <a:t>Sulkhan</a:t>
                </a:r>
                <a:r>
                  <a:rPr lang="en-US" sz="1100" b="1" dirty="0">
                    <a:solidFill>
                      <a:srgbClr val="002060"/>
                    </a:solidFill>
                  </a:rPr>
                  <a:t>-Saba </a:t>
                </a:r>
                <a:r>
                  <a:rPr lang="en-US" sz="1100" b="1" dirty="0" err="1">
                    <a:solidFill>
                      <a:srgbClr val="002060"/>
                    </a:solidFill>
                  </a:rPr>
                  <a:t>Orbeliani</a:t>
                </a:r>
                <a:r>
                  <a:rPr lang="en-US" sz="1100" b="1" dirty="0">
                    <a:solidFill>
                      <a:srgbClr val="002060"/>
                    </a:solidFill>
                  </a:rPr>
                  <a:t> University</a:t>
                </a:r>
              </a:p>
            </p:txBody>
          </p:sp>
        </p:grpSp>
      </p:grpSp>
      <p:sp>
        <p:nvSpPr>
          <p:cNvPr id="2" name="Date Placeholder 1">
            <a:extLst>
              <a:ext uri="{FF2B5EF4-FFF2-40B4-BE49-F238E27FC236}">
                <a16:creationId xmlns:a16="http://schemas.microsoft.com/office/drawing/2014/main" id="{B051A551-C7CD-480C-AF34-E5C9B09D18AC}"/>
              </a:ext>
            </a:extLst>
          </p:cNvPr>
          <p:cNvSpPr>
            <a:spLocks noGrp="1"/>
          </p:cNvSpPr>
          <p:nvPr>
            <p:ph type="dt" sz="half" idx="10"/>
          </p:nvPr>
        </p:nvSpPr>
        <p:spPr>
          <a:xfrm>
            <a:off x="1111261" y="6475944"/>
            <a:ext cx="2743200" cy="365125"/>
          </a:xfrm>
        </p:spPr>
        <p:txBody>
          <a:bodyPr/>
          <a:lstStyle/>
          <a:p>
            <a:fld id="{967A1356-9C8B-46E5-8F74-8AE30A191C97}" type="datetime1">
              <a:rPr lang="en-US" smtClean="0"/>
              <a:t>6/5/2019</a:t>
            </a:fld>
            <a:endParaRPr lang="en-US" dirty="0"/>
          </a:p>
        </p:txBody>
      </p:sp>
      <p:grpSp>
        <p:nvGrpSpPr>
          <p:cNvPr id="81" name="Group 80">
            <a:extLst>
              <a:ext uri="{FF2B5EF4-FFF2-40B4-BE49-F238E27FC236}">
                <a16:creationId xmlns:a16="http://schemas.microsoft.com/office/drawing/2014/main" id="{8786F3D1-9A9B-40CD-A558-75CD297C2194}"/>
              </a:ext>
            </a:extLst>
          </p:cNvPr>
          <p:cNvGrpSpPr/>
          <p:nvPr/>
        </p:nvGrpSpPr>
        <p:grpSpPr>
          <a:xfrm>
            <a:off x="106680" y="995202"/>
            <a:ext cx="11978640" cy="2377440"/>
            <a:chOff x="273050" y="4042238"/>
            <a:chExt cx="11645900" cy="2058815"/>
          </a:xfrm>
        </p:grpSpPr>
        <p:pic>
          <p:nvPicPr>
            <p:cNvPr id="76" name="Picture 75" descr="A group of people sitting at a table&#10;&#10;Description automatically generated">
              <a:extLst>
                <a:ext uri="{FF2B5EF4-FFF2-40B4-BE49-F238E27FC236}">
                  <a16:creationId xmlns:a16="http://schemas.microsoft.com/office/drawing/2014/main" id="{AE151733-B105-440C-9DE7-2F518DFCCDE6}"/>
                </a:ext>
              </a:extLst>
            </p:cNvPr>
            <p:cNvPicPr>
              <a:picLocks noChangeAspect="1"/>
            </p:cNvPicPr>
            <p:nvPr/>
          </p:nvPicPr>
          <p:blipFill rotWithShape="1">
            <a:blip r:embed="rId6">
              <a:extLst>
                <a:ext uri="{28A0092B-C50C-407E-A947-70E740481C1C}">
                  <a14:useLocalDpi xmlns:a14="http://schemas.microsoft.com/office/drawing/2010/main" val="0"/>
                </a:ext>
              </a:extLst>
            </a:blip>
            <a:srcRect l="2559" t="7256" r="3906"/>
            <a:stretch/>
          </p:blipFill>
          <p:spPr>
            <a:xfrm>
              <a:off x="273050" y="4042238"/>
              <a:ext cx="3810211" cy="2058815"/>
            </a:xfrm>
            <a:prstGeom prst="rect">
              <a:avLst/>
            </a:prstGeom>
          </p:spPr>
        </p:pic>
        <p:pic>
          <p:nvPicPr>
            <p:cNvPr id="78" name="Picture 77" descr="A group of people sitting at a desk&#10;&#10;Description automatically generated">
              <a:extLst>
                <a:ext uri="{FF2B5EF4-FFF2-40B4-BE49-F238E27FC236}">
                  <a16:creationId xmlns:a16="http://schemas.microsoft.com/office/drawing/2014/main" id="{4AA2EFCF-D2DE-47E6-B373-45C34AD6A57C}"/>
                </a:ext>
              </a:extLst>
            </p:cNvPr>
            <p:cNvPicPr>
              <a:picLocks noChangeAspect="1"/>
            </p:cNvPicPr>
            <p:nvPr/>
          </p:nvPicPr>
          <p:blipFill rotWithShape="1">
            <a:blip r:embed="rId7">
              <a:extLst>
                <a:ext uri="{28A0092B-C50C-407E-A947-70E740481C1C}">
                  <a14:useLocalDpi xmlns:a14="http://schemas.microsoft.com/office/drawing/2010/main" val="0"/>
                </a:ext>
              </a:extLst>
            </a:blip>
            <a:srcRect l="3377" t="7256" r="4931" b="6669"/>
            <a:stretch/>
          </p:blipFill>
          <p:spPr>
            <a:xfrm>
              <a:off x="8108739" y="4069080"/>
              <a:ext cx="3810211" cy="2031973"/>
            </a:xfrm>
            <a:prstGeom prst="rect">
              <a:avLst/>
            </a:prstGeom>
          </p:spPr>
        </p:pic>
        <p:pic>
          <p:nvPicPr>
            <p:cNvPr id="83" name="Picture 82" descr="A group of people sitting at a table in a room&#10;&#10;Description automatically generated">
              <a:extLst>
                <a:ext uri="{FF2B5EF4-FFF2-40B4-BE49-F238E27FC236}">
                  <a16:creationId xmlns:a16="http://schemas.microsoft.com/office/drawing/2014/main" id="{CA5BB2A3-85D9-448B-BA82-0F5C59B1FA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0895" y="4069080"/>
              <a:ext cx="3810211" cy="2031973"/>
            </a:xfrm>
            <a:prstGeom prst="rect">
              <a:avLst/>
            </a:prstGeom>
          </p:spPr>
        </p:pic>
      </p:grpSp>
      <p:sp>
        <p:nvSpPr>
          <p:cNvPr id="85" name="Title 1">
            <a:extLst>
              <a:ext uri="{FF2B5EF4-FFF2-40B4-BE49-F238E27FC236}">
                <a16:creationId xmlns:a16="http://schemas.microsoft.com/office/drawing/2014/main" id="{15268FD8-FC17-45D4-8296-10D0D04C5F3B}"/>
              </a:ext>
            </a:extLst>
          </p:cNvPr>
          <p:cNvSpPr txBox="1">
            <a:spLocks/>
          </p:cNvSpPr>
          <p:nvPr/>
        </p:nvSpPr>
        <p:spPr>
          <a:xfrm>
            <a:off x="680484" y="0"/>
            <a:ext cx="10831033" cy="595423"/>
          </a:xfrm>
          <a:prstGeom prst="rect">
            <a:avLst/>
          </a:prstGeom>
        </p:spPr>
        <p:txBody>
          <a:bodyPr vert="horz" lIns="91440" tIns="45720" rIns="91440" bIns="45720" rtlCol="0" anchor="b">
            <a:normAutofit fontScale="90000"/>
            <a:scene3d>
              <a:camera prst="orthographicFront"/>
              <a:lightRig rig="soft" dir="t">
                <a:rot lat="0" lon="0" rev="15600000"/>
              </a:lightRig>
            </a:scene3d>
            <a:sp3d extrusionH="57150" prstMaterial="softEdge">
              <a:bevelT w="25400" h="38100"/>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ln>
                  <a:solidFill>
                    <a:srgbClr val="002060"/>
                  </a:solidFill>
                </a:ln>
                <a:solidFill>
                  <a:schemeClr val="accent4"/>
                </a:solidFill>
                <a:latin typeface="+mn-lt"/>
              </a:rPr>
              <a:t>4. CPD Activities toward the Implementation of LCT Approach in HEIs</a:t>
            </a:r>
          </a:p>
        </p:txBody>
      </p:sp>
      <p:pic>
        <p:nvPicPr>
          <p:cNvPr id="86" name="Picture 85">
            <a:extLst>
              <a:ext uri="{FF2B5EF4-FFF2-40B4-BE49-F238E27FC236}">
                <a16:creationId xmlns:a16="http://schemas.microsoft.com/office/drawing/2014/main" id="{10DD33F4-4EB5-4C40-97E3-ACEED95E82EF}"/>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5835"/>
          <a:stretch/>
        </p:blipFill>
        <p:spPr>
          <a:xfrm>
            <a:off x="111018" y="3512790"/>
            <a:ext cx="3914736" cy="2350008"/>
          </a:xfrm>
          <a:prstGeom prst="rect">
            <a:avLst/>
          </a:prstGeom>
        </p:spPr>
      </p:pic>
      <p:pic>
        <p:nvPicPr>
          <p:cNvPr id="3076" name="Picture 4" descr="Image may contain: 1 person, sitting, table and indoor">
            <a:extLst>
              <a:ext uri="{FF2B5EF4-FFF2-40B4-BE49-F238E27FC236}">
                <a16:creationId xmlns:a16="http://schemas.microsoft.com/office/drawing/2014/main" id="{A74906E6-E6B4-4237-AAD4-DC6B20F72F3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0628" t="6873" r="4714"/>
          <a:stretch/>
        </p:blipFill>
        <p:spPr bwMode="auto">
          <a:xfrm>
            <a:off x="8177229" y="3512790"/>
            <a:ext cx="3919074" cy="23464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á¢á áááááá á¡á¬ááááááá¡ áááááááá ááá ááááááááá ">
            <a:extLst>
              <a:ext uri="{FF2B5EF4-FFF2-40B4-BE49-F238E27FC236}">
                <a16:creationId xmlns:a16="http://schemas.microsoft.com/office/drawing/2014/main" id="{F4553874-EB9D-46B3-865E-8F183CE2A1C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6700" b="8708"/>
          <a:stretch/>
        </p:blipFill>
        <p:spPr bwMode="auto">
          <a:xfrm>
            <a:off x="4136463" y="3512790"/>
            <a:ext cx="3914736" cy="2346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5413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4CF1636C9A954F9E88FAF7D172394B" ma:contentTypeVersion="9" ma:contentTypeDescription="Create a new document." ma:contentTypeScope="" ma:versionID="b67170d3412838271b79f3aa6d072701">
  <xsd:schema xmlns:xsd="http://www.w3.org/2001/XMLSchema" xmlns:xs="http://www.w3.org/2001/XMLSchema" xmlns:p="http://schemas.microsoft.com/office/2006/metadata/properties" xmlns:ns2="851037d2-ae5c-4f2d-ae82-d52ba2790b79" xmlns:ns3="97d366d4-62e8-471c-ba45-505e71c9f8f7" targetNamespace="http://schemas.microsoft.com/office/2006/metadata/properties" ma:root="true" ma:fieldsID="f659111c8ae09f6bcb478e781f55d818" ns2:_="" ns3:_="">
    <xsd:import namespace="851037d2-ae5c-4f2d-ae82-d52ba2790b79"/>
    <xsd:import namespace="97d366d4-62e8-471c-ba45-505e71c9f8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1037d2-ae5c-4f2d-ae82-d52ba2790b7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d366d4-62e8-471c-ba45-505e71c9f8f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BE9C97F-69AD-4F0B-94A5-20CF8EEA76ED}"/>
</file>

<file path=customXml/itemProps2.xml><?xml version="1.0" encoding="utf-8"?>
<ds:datastoreItem xmlns:ds="http://schemas.openxmlformats.org/officeDocument/2006/customXml" ds:itemID="{5921DBA0-A998-4AB9-BB91-5AD4AD0E1FE2}"/>
</file>

<file path=customXml/itemProps3.xml><?xml version="1.0" encoding="utf-8"?>
<ds:datastoreItem xmlns:ds="http://schemas.openxmlformats.org/officeDocument/2006/customXml" ds:itemID="{91CD9C74-C4D9-4D50-8F00-7FAAE41CFEC2}"/>
</file>

<file path=docProps/app.xml><?xml version="1.0" encoding="utf-8"?>
<Properties xmlns="http://schemas.openxmlformats.org/officeDocument/2006/extended-properties" xmlns:vt="http://schemas.openxmlformats.org/officeDocument/2006/docPropsVTypes">
  <TotalTime>4030</TotalTime>
  <Words>2826</Words>
  <Application>Microsoft Office PowerPoint</Application>
  <PresentationFormat>Widescreen</PresentationFormat>
  <Paragraphs>405</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Calibri Light</vt:lpstr>
      <vt:lpstr>Sylfaen</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Ekaterine Natsvlishvili</dc:creator>
  <cp:lastModifiedBy>Eka Natsvlishvili</cp:lastModifiedBy>
  <cp:revision>225</cp:revision>
  <dcterms:created xsi:type="dcterms:W3CDTF">2019-05-31T13:29:12Z</dcterms:created>
  <dcterms:modified xsi:type="dcterms:W3CDTF">2019-06-05T14:41:13Z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0x0101007B4CF1636C9A954F9E88FAF7D172394B</vt:lpwstr>
  </property>
</Properties>
</file>