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9" r:id="rId2"/>
    <p:sldId id="260" r:id="rId3"/>
    <p:sldId id="351" r:id="rId4"/>
    <p:sldId id="278" r:id="rId5"/>
    <p:sldId id="267" r:id="rId6"/>
    <p:sldId id="350" r:id="rId7"/>
    <p:sldId id="269" r:id="rId8"/>
    <p:sldId id="292" r:id="rId9"/>
    <p:sldId id="321" r:id="rId10"/>
    <p:sldId id="347" r:id="rId11"/>
    <p:sldId id="296" r:id="rId12"/>
    <p:sldId id="338" r:id="rId13"/>
    <p:sldId id="303" r:id="rId14"/>
    <p:sldId id="308" r:id="rId15"/>
    <p:sldId id="336"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12FF5E3-5527-4CBF-9FED-7000DA7EC315}" type="slidenum">
              <a:rPr lang="en-US" smtClean="0"/>
              <a:t>‹#›</a:t>
            </a:fld>
            <a:endParaRPr lang="en-US"/>
          </a:p>
        </p:txBody>
      </p:sp>
    </p:spTree>
    <p:extLst>
      <p:ext uri="{BB962C8B-B14F-4D97-AF65-F5344CB8AC3E}">
        <p14:creationId xmlns:p14="http://schemas.microsoft.com/office/powerpoint/2010/main" val="104560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074D69-74BA-49A1-B9B3-5872059FEEBF}"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360782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333329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320999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316626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A074D69-74BA-49A1-B9B3-5872059FEEBF}"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367870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A074D69-74BA-49A1-B9B3-5872059FEEBF}"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173408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222099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406816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11378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74D69-74BA-49A1-B9B3-5872059FEEBF}"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270671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74D69-74BA-49A1-B9B3-5872059FEEBF}"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74003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74D69-74BA-49A1-B9B3-5872059FEEBF}"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78441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74D69-74BA-49A1-B9B3-5872059FEEBF}"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42214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74D69-74BA-49A1-B9B3-5872059FEEBF}"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20110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074D69-74BA-49A1-B9B3-5872059FEEBF}"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143458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074D69-74BA-49A1-B9B3-5872059FEEBF}"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2FF5E3-5527-4CBF-9FED-7000DA7EC315}" type="slidenum">
              <a:rPr lang="en-US" smtClean="0"/>
              <a:t>‹#›</a:t>
            </a:fld>
            <a:endParaRPr lang="en-US"/>
          </a:p>
        </p:txBody>
      </p:sp>
    </p:spTree>
    <p:extLst>
      <p:ext uri="{BB962C8B-B14F-4D97-AF65-F5344CB8AC3E}">
        <p14:creationId xmlns:p14="http://schemas.microsoft.com/office/powerpoint/2010/main" val="262964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6A074D69-74BA-49A1-B9B3-5872059FEEBF}" type="datetimeFigureOut">
              <a:rPr lang="en-US" smtClean="0"/>
              <a:t>5/31/2019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12FF5E3-5527-4CBF-9FED-7000DA7EC315}" type="slidenum">
              <a:rPr lang="en-US" smtClean="0"/>
              <a:t>‹#›</a:t>
            </a:fld>
            <a:endParaRPr lang="en-US"/>
          </a:p>
        </p:txBody>
      </p:sp>
    </p:spTree>
    <p:extLst>
      <p:ext uri="{BB962C8B-B14F-4D97-AF65-F5344CB8AC3E}">
        <p14:creationId xmlns:p14="http://schemas.microsoft.com/office/powerpoint/2010/main" val="1066161975"/>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www.zssu.ge/zssu2/node/2052" TargetMode="External"/><Relationship Id="rId3" Type="http://schemas.openxmlformats.org/officeDocument/2006/relationships/image" Target="../media/image3.png"/><Relationship Id="rId7" Type="http://schemas.openxmlformats.org/officeDocument/2006/relationships/hyperlink" Target="http://www.zssu.ge/zssu2/en/node/2053"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zssu.ge/zssu2/en/node/2057" TargetMode="External"/><Relationship Id="rId5" Type="http://schemas.openxmlformats.org/officeDocument/2006/relationships/hyperlink" Target="http://www.zssu.ge/zssu2/node/2056" TargetMode="External"/><Relationship Id="rId10" Type="http://schemas.openxmlformats.org/officeDocument/2006/relationships/hyperlink" Target="http://www.zssu.ge/zssu2/node/1898" TargetMode="External"/><Relationship Id="rId4" Type="http://schemas.openxmlformats.org/officeDocument/2006/relationships/image" Target="../media/image4.png"/><Relationship Id="rId9" Type="http://schemas.openxmlformats.org/officeDocument/2006/relationships/hyperlink" Target="http://www.zssu.ge/zssu2/en/node/189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osiabela@gmail.co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a:xfrm>
            <a:off x="535817" y="2383415"/>
            <a:ext cx="10136946" cy="4351338"/>
          </a:xfrm>
        </p:spPr>
        <p:txBody>
          <a:bodyPr>
            <a:normAutofit lnSpcReduction="10000"/>
          </a:bodyPr>
          <a:lstStyle/>
          <a:p>
            <a:pPr marL="0" indent="0">
              <a:buNone/>
            </a:pPr>
            <a:r>
              <a:rPr lang="en-US" dirty="0" smtClean="0"/>
              <a:t>                            </a:t>
            </a:r>
            <a:r>
              <a:rPr lang="en-US" sz="2400" b="1" dirty="0" smtClean="0">
                <a:latin typeface="Times New Roman" panose="02020603050405020304" pitchFamily="18" charset="0"/>
                <a:cs typeface="Times New Roman" panose="02020603050405020304" pitchFamily="18" charset="0"/>
              </a:rPr>
              <a:t>Shota </a:t>
            </a:r>
            <a:r>
              <a:rPr lang="en-US" sz="2400" b="1" dirty="0" err="1" smtClean="0">
                <a:latin typeface="Times New Roman" panose="02020603050405020304" pitchFamily="18" charset="0"/>
                <a:cs typeface="Times New Roman" panose="02020603050405020304" pitchFamily="18" charset="0"/>
              </a:rPr>
              <a:t>Meskhia</a:t>
            </a:r>
            <a:r>
              <a:rPr lang="en-US" sz="2400" b="1" dirty="0" smtClean="0">
                <a:latin typeface="Times New Roman" panose="02020603050405020304" pitchFamily="18" charset="0"/>
                <a:cs typeface="Times New Roman" panose="02020603050405020304" pitchFamily="18" charset="0"/>
              </a:rPr>
              <a:t> Zugdidi State Teaching University</a:t>
            </a:r>
            <a:endParaRPr lang="en-US" sz="2400" b="1"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Established 2007. Situated at the administrative boarder of Abkhazia (occupied territory by Russia) </a:t>
            </a:r>
          </a:p>
          <a:p>
            <a:pPr marL="0" indent="0">
              <a:buNone/>
            </a:pPr>
            <a:r>
              <a:rPr lang="en-US" sz="2400" dirty="0" smtClean="0">
                <a:latin typeface="Times New Roman" panose="02020603050405020304" pitchFamily="18" charset="0"/>
                <a:cs typeface="Times New Roman" panose="02020603050405020304" pitchFamily="18" charset="0"/>
              </a:rPr>
              <a:t>Special policy in the region (implementing variety of professional educational </a:t>
            </a:r>
            <a:r>
              <a:rPr lang="en-US" sz="2400" dirty="0" err="1" smtClean="0">
                <a:latin typeface="Times New Roman" panose="02020603050405020304" pitchFamily="18" charset="0"/>
                <a:cs typeface="Times New Roman" panose="02020603050405020304" pitchFamily="18" charset="0"/>
              </a:rPr>
              <a:t>programmes</a:t>
            </a:r>
            <a:r>
              <a:rPr lang="en-US" sz="2400" dirty="0" smtClean="0">
                <a:latin typeface="Times New Roman" panose="02020603050405020304" pitchFamily="18" charset="0"/>
                <a:cs typeface="Times New Roman" panose="02020603050405020304" pitchFamily="18" charset="0"/>
              </a:rPr>
              <a:t>, Bachelor and Master degree </a:t>
            </a:r>
            <a:r>
              <a:rPr lang="en-US" sz="2400" dirty="0" err="1" smtClean="0">
                <a:latin typeface="Times New Roman" panose="02020603050405020304" pitchFamily="18" charset="0"/>
                <a:cs typeface="Times New Roman" panose="02020603050405020304" pitchFamily="18" charset="0"/>
              </a:rPr>
              <a:t>programmes</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Only one state HEI in the region (west part of Georgia) </a:t>
            </a:r>
          </a:p>
          <a:p>
            <a:pPr marL="0" indent="0">
              <a:buNone/>
            </a:pPr>
            <a:r>
              <a:rPr lang="en-US" sz="2400" dirty="0" smtClean="0">
                <a:latin typeface="Times New Roman" panose="02020603050405020304" pitchFamily="18" charset="0"/>
                <a:cs typeface="Times New Roman" panose="02020603050405020304" pitchFamily="18" charset="0"/>
              </a:rPr>
              <a:t>Center of excellence and innovation </a:t>
            </a:r>
          </a:p>
          <a:p>
            <a:pPr marL="0" indent="0">
              <a:buNone/>
            </a:pPr>
            <a:r>
              <a:rPr lang="en-US" sz="2400" dirty="0" smtClean="0">
                <a:latin typeface="Times New Roman" panose="02020603050405020304" pitchFamily="18" charset="0"/>
                <a:cs typeface="Times New Roman" panose="02020603050405020304" pitchFamily="18" charset="0"/>
              </a:rPr>
              <a:t>Hosting IDPs students and involved in several state projects for IDPs (implementing preparation courses and so…) </a:t>
            </a:r>
          </a:p>
          <a:p>
            <a:pPr marL="0" indent="0">
              <a:buNone/>
            </a:pPr>
            <a:r>
              <a:rPr lang="en-US" sz="2400" dirty="0" smtClean="0"/>
              <a:t> </a:t>
            </a:r>
          </a:p>
        </p:txBody>
      </p:sp>
      <p:pic>
        <p:nvPicPr>
          <p:cNvPr id="307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7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8648" y="2383790"/>
            <a:ext cx="2671026" cy="2105084"/>
          </a:xfr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04243" y="2099715"/>
            <a:ext cx="2062830" cy="290945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88900" y="2030096"/>
            <a:ext cx="2202067" cy="2909455"/>
          </a:xfrm>
          <a:prstGeom prst="rect">
            <a:avLst/>
          </a:prstGeom>
        </p:spPr>
      </p:pic>
      <p:pic>
        <p:nvPicPr>
          <p:cNvPr id="7" name="Content Placeholder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930" y="4849096"/>
            <a:ext cx="2895601" cy="1870360"/>
          </a:xfrm>
          <a:prstGeom prst="rect">
            <a:avLst/>
          </a:prstGeom>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https://encrypted-tbn2.gstatic.com/images?q=tbn:ANd9GcTr1E1uBuuc5xK7v_KPtLbPGJjbyB2OF5j5bgPSi4nrADvX9oEPBGcR1kV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7224" y="444646"/>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98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Spreading the </a:t>
            </a:r>
            <a:r>
              <a:rPr lang="en-US" dirty="0"/>
              <a:t>information on the web page of the </a:t>
            </a:r>
            <a:r>
              <a:rPr lang="en-US" dirty="0" smtClean="0"/>
              <a:t>university and social media</a:t>
            </a:r>
            <a:r>
              <a:rPr lang="en-US" dirty="0"/>
              <a:t/>
            </a:r>
            <a:br>
              <a:rPr lang="en-US" dirty="0"/>
            </a:br>
            <a:endParaRPr lang="en-US"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497" y="2603500"/>
            <a:ext cx="7113819" cy="3416300"/>
          </a:xfrm>
        </p:spPr>
      </p:pic>
    </p:spTree>
    <p:extLst>
      <p:ext uri="{BB962C8B-B14F-4D97-AF65-F5344CB8AC3E}">
        <p14:creationId xmlns:p14="http://schemas.microsoft.com/office/powerpoint/2010/main" val="206661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7284" y="2645064"/>
            <a:ext cx="4553980" cy="3416300"/>
          </a:xfrm>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https://encrypted-tbn2.gstatic.com/images?q=tbn:ANd9GcTr1E1uBuuc5xK7v_KPtLbPGJjbyB2OF5j5bgPSi4nrADvX9oEPBGcR1kV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45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marR="0" algn="ctr">
              <a:lnSpc>
                <a:spcPct val="107000"/>
              </a:lnSpc>
              <a:spcBef>
                <a:spcPts val="0"/>
              </a:spcBef>
              <a:spcAft>
                <a:spcPts val="800"/>
              </a:spcAft>
            </a:pPr>
            <a:r>
              <a:rPr lang="en-US"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a:rPr>
              <a:t>Useful links from the university web site </a:t>
            </a:r>
          </a:p>
          <a:p>
            <a:pPr marL="0" marR="0">
              <a:lnSpc>
                <a:spcPct val="107000"/>
              </a:lnSpc>
              <a:spcBef>
                <a:spcPts val="0"/>
              </a:spcBef>
              <a:spcAft>
                <a:spcPts val="800"/>
              </a:spcAft>
            </a:pPr>
            <a:r>
              <a:rPr lang="en-US"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://www.zssu.ge/zssu2/node/2056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http://www.zssu.ge/zssu2/en/node/2057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http://www.zssu.ge/zssu2/en/node/2053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http://www.zssu.ge/zssu2/node/2052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http://www.zssu.ge/zssu2/en/node/1899</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http://www.zssu.ge/zssu2/node/1898</a:t>
            </a:r>
            <a:endParaRPr lang="en-US" dirty="0"/>
          </a:p>
        </p:txBody>
      </p:sp>
    </p:spTree>
    <p:extLst>
      <p:ext uri="{BB962C8B-B14F-4D97-AF65-F5344CB8AC3E}">
        <p14:creationId xmlns:p14="http://schemas.microsoft.com/office/powerpoint/2010/main" val="59270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9416" y="2603500"/>
            <a:ext cx="4553980" cy="3416300"/>
          </a:xfr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ttps://encrypted-tbn2.gstatic.com/images?q=tbn:ANd9GcTr1E1uBuuc5xK7v_KPtLbPGJjbyB2OF5j5bgPSi4nrADvX9oEPBGcR1kV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54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500064"/>
            <a:ext cx="8761413" cy="1028699"/>
          </a:xfrm>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algn="just"/>
            <a:r>
              <a:rPr lang="en-US" dirty="0" smtClean="0">
                <a:latin typeface="Times New Roman" panose="02020603050405020304" pitchFamily="18" charset="0"/>
                <a:cs typeface="Times New Roman" panose="02020603050405020304" pitchFamily="18" charset="0"/>
              </a:rPr>
              <a:t>Participation in online trainings for the academic and administrative staff using Moodle platform, widely used MOODLE platform </a:t>
            </a:r>
          </a:p>
          <a:p>
            <a:pPr algn="just"/>
            <a:r>
              <a:rPr lang="en-US" dirty="0" smtClean="0">
                <a:latin typeface="Times New Roman" panose="02020603050405020304" pitchFamily="18" charset="0"/>
                <a:cs typeface="Times New Roman" panose="02020603050405020304" pitchFamily="18" charset="0"/>
              </a:rPr>
              <a:t>Modification of syllabuses </a:t>
            </a:r>
          </a:p>
          <a:p>
            <a:pPr algn="just"/>
            <a:r>
              <a:rPr lang="en-US" dirty="0" smtClean="0">
                <a:latin typeface="Times New Roman" panose="02020603050405020304" pitchFamily="18" charset="0"/>
                <a:cs typeface="Times New Roman" panose="02020603050405020304" pitchFamily="18" charset="0"/>
              </a:rPr>
              <a:t>New methodologies and changes on the state level</a:t>
            </a:r>
          </a:p>
          <a:p>
            <a:pPr algn="just"/>
            <a:r>
              <a:rPr lang="en-US" dirty="0" smtClean="0">
                <a:latin typeface="Times New Roman" panose="02020603050405020304" pitchFamily="18" charset="0"/>
                <a:cs typeface="Times New Roman" panose="02020603050405020304" pitchFamily="18" charset="0"/>
              </a:rPr>
              <a:t>Qualification framework with description of competencies </a:t>
            </a:r>
          </a:p>
          <a:p>
            <a:pPr algn="just"/>
            <a:r>
              <a:rPr lang="en-US" dirty="0" smtClean="0">
                <a:latin typeface="Times New Roman" panose="02020603050405020304" pitchFamily="18" charset="0"/>
                <a:cs typeface="Times New Roman" panose="02020603050405020304" pitchFamily="18" charset="0"/>
              </a:rPr>
              <a:t>Self assessment </a:t>
            </a:r>
          </a:p>
          <a:p>
            <a:pPr algn="just"/>
            <a:r>
              <a:rPr lang="en-US" dirty="0" smtClean="0">
                <a:latin typeface="Times New Roman" panose="02020603050405020304" pitchFamily="18" charset="0"/>
                <a:cs typeface="Times New Roman" panose="02020603050405020304" pitchFamily="18" charset="0"/>
              </a:rPr>
              <a:t>Planning lectures </a:t>
            </a:r>
          </a:p>
          <a:p>
            <a:pPr algn="just"/>
            <a:r>
              <a:rPr lang="en-US" dirty="0" smtClean="0">
                <a:latin typeface="Times New Roman" panose="02020603050405020304" pitchFamily="18" charset="0"/>
                <a:cs typeface="Times New Roman" panose="02020603050405020304" pitchFamily="18" charset="0"/>
              </a:rPr>
              <a:t>Rubrics </a:t>
            </a:r>
          </a:p>
          <a:p>
            <a:pPr algn="just"/>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endParaRPr lang="en-US" dirty="0" smtClean="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958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p:txBody>
          <a:bodyPr/>
          <a:lstStyle/>
          <a:p>
            <a:endParaRPr lang="ka-GE" dirty="0" smtClean="0"/>
          </a:p>
          <a:p>
            <a:endParaRPr lang="ka-GE" dirty="0"/>
          </a:p>
          <a:p>
            <a:pPr marL="0" indent="0" algn="ctr">
              <a:buNone/>
            </a:pPr>
            <a:r>
              <a:rPr lang="en-US" sz="2800" dirty="0" smtClean="0"/>
              <a:t> </a:t>
            </a:r>
            <a:r>
              <a:rPr lang="en-US" sz="2800" dirty="0" smtClean="0">
                <a:latin typeface="Times New Roman" panose="02020603050405020304" pitchFamily="18" charset="0"/>
                <a:cs typeface="Times New Roman" panose="02020603050405020304" pitchFamily="18" charset="0"/>
              </a:rPr>
              <a:t>Thank you for your attention</a:t>
            </a:r>
          </a:p>
          <a:p>
            <a:pPr marL="0" indent="0" algn="ctr">
              <a:buNone/>
            </a:pPr>
            <a:r>
              <a:rPr lang="en-US" sz="2800" i="1" dirty="0" smtClean="0">
                <a:latin typeface="Times New Roman" panose="02020603050405020304" pitchFamily="18" charset="0"/>
                <a:cs typeface="Times New Roman" panose="02020603050405020304" pitchFamily="18" charset="0"/>
              </a:rPr>
              <a:t>ZSSU</a:t>
            </a:r>
            <a:endParaRPr lang="en-US" sz="2800" i="1" dirty="0">
              <a:latin typeface="Times New Roman" panose="02020603050405020304" pitchFamily="18" charset="0"/>
              <a:cs typeface="Times New Roman" panose="02020603050405020304" pitchFamily="18" charset="0"/>
            </a:endParaRPr>
          </a:p>
          <a:p>
            <a:pPr marL="0" indent="0" algn="ctr">
              <a:buNone/>
            </a:pPr>
            <a:r>
              <a:rPr lang="en-US" sz="2800" dirty="0" smtClean="0">
                <a:latin typeface="Times New Roman" panose="02020603050405020304" pitchFamily="18" charset="0"/>
                <a:cs typeface="Times New Roman" panose="02020603050405020304" pitchFamily="18" charset="0"/>
                <a:hlinkClick r:id="rId2"/>
              </a:rPr>
              <a:t>mosiabela@gmail.com</a:t>
            </a:r>
            <a:r>
              <a:rPr lang="en-US" sz="2800" dirty="0" smtClean="0">
                <a:latin typeface="Times New Roman" panose="02020603050405020304" pitchFamily="18" charset="0"/>
                <a:cs typeface="Times New Roman" panose="02020603050405020304" pitchFamily="18" charset="0"/>
              </a:rPr>
              <a:t>              3/06/2019 </a:t>
            </a:r>
            <a:endParaRPr lang="en-US" sz="2800"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7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a:xfrm>
            <a:off x="535817" y="2383415"/>
            <a:ext cx="10136946" cy="4351338"/>
          </a:xfrm>
        </p:spPr>
        <p:txBody>
          <a:bodyPr>
            <a:normAutofit/>
          </a:bodyPr>
          <a:lstStyle/>
          <a:p>
            <a:pPr marL="0" indent="0" algn="ctr">
              <a:buNone/>
            </a:pPr>
            <a:r>
              <a:rPr lang="en-US" sz="2000" b="1" dirty="0" smtClean="0">
                <a:latin typeface="Times New Roman" panose="02020603050405020304" pitchFamily="18" charset="0"/>
                <a:cs typeface="Times New Roman" panose="02020603050405020304" pitchFamily="18" charset="0"/>
              </a:rPr>
              <a:t>How do we started? </a:t>
            </a:r>
          </a:p>
          <a:p>
            <a:pPr marL="0" indent="0">
              <a:buNone/>
            </a:pPr>
            <a:r>
              <a:rPr lang="en-US" sz="2000" dirty="0" smtClean="0">
                <a:latin typeface="Times New Roman" panose="02020603050405020304" pitchFamily="18" charset="0"/>
                <a:cs typeface="Times New Roman" panose="02020603050405020304" pitchFamily="18" charset="0"/>
              </a:rPr>
              <a:t>Learner Centered, Students Oriented _ there were something new. The idea that something has changed, something was wrong and must be turned to the right. What was current situation: </a:t>
            </a:r>
          </a:p>
          <a:p>
            <a:pPr marL="0" indent="0">
              <a:buNone/>
            </a:pPr>
            <a:r>
              <a:rPr lang="en-US" sz="2000" dirty="0" smtClean="0">
                <a:latin typeface="Times New Roman" panose="02020603050405020304" pitchFamily="18" charset="0"/>
                <a:cs typeface="Times New Roman" panose="02020603050405020304" pitchFamily="18" charset="0"/>
              </a:rPr>
              <a:t>Passive students</a:t>
            </a:r>
          </a:p>
          <a:p>
            <a:pPr marL="0" indent="0">
              <a:buNone/>
            </a:pPr>
            <a:r>
              <a:rPr lang="en-US" sz="2000" dirty="0" smtClean="0">
                <a:latin typeface="Times New Roman" panose="02020603050405020304" pitchFamily="18" charset="0"/>
                <a:cs typeface="Times New Roman" panose="02020603050405020304" pitchFamily="18" charset="0"/>
              </a:rPr>
              <a:t>Lectors like authorities and authoritarianism at the same time</a:t>
            </a:r>
          </a:p>
          <a:p>
            <a:pPr marL="0" indent="0">
              <a:buNone/>
            </a:pPr>
            <a:r>
              <a:rPr lang="en-US" sz="2000" dirty="0" smtClean="0">
                <a:latin typeface="Times New Roman" panose="02020603050405020304" pitchFamily="18" charset="0"/>
                <a:cs typeface="Times New Roman" panose="02020603050405020304" pitchFamily="18" charset="0"/>
              </a:rPr>
              <a:t>Time management </a:t>
            </a:r>
          </a:p>
          <a:p>
            <a:pPr marL="0" indent="0">
              <a:buNone/>
            </a:pPr>
            <a:r>
              <a:rPr lang="en-US" sz="2000" dirty="0" smtClean="0">
                <a:latin typeface="Times New Roman" panose="02020603050405020304" pitchFamily="18" charset="0"/>
                <a:cs typeface="Times New Roman" panose="02020603050405020304" pitchFamily="18" charset="0"/>
              </a:rPr>
              <a:t>Methods </a:t>
            </a:r>
          </a:p>
          <a:p>
            <a:pPr marL="0" indent="0">
              <a:buNone/>
            </a:pPr>
            <a:r>
              <a:rPr lang="en-US" sz="2000" dirty="0" smtClean="0">
                <a:latin typeface="Times New Roman" panose="02020603050405020304" pitchFamily="18" charset="0"/>
                <a:cs typeface="Times New Roman" panose="02020603050405020304" pitchFamily="18" charset="0"/>
              </a:rPr>
              <a:t>New competencies </a:t>
            </a:r>
          </a:p>
          <a:p>
            <a:pPr marL="0" indent="0">
              <a:buNone/>
            </a:pPr>
            <a:r>
              <a:rPr lang="en-US" sz="2000" dirty="0" smtClean="0">
                <a:latin typeface="Times New Roman" panose="02020603050405020304" pitchFamily="18" charset="0"/>
                <a:cs typeface="Times New Roman" panose="02020603050405020304" pitchFamily="18" charset="0"/>
              </a:rPr>
              <a:t>State requirements </a:t>
            </a:r>
          </a:p>
          <a:p>
            <a:pPr marL="0" indent="0" algn="just">
              <a:buNone/>
            </a:pPr>
            <a:r>
              <a:rPr lang="en-US" sz="2000" dirty="0" smtClean="0">
                <a:latin typeface="Times New Roman" panose="02020603050405020304" pitchFamily="18" charset="0"/>
                <a:cs typeface="Times New Roman" panose="02020603050405020304" pitchFamily="18" charset="0"/>
              </a:rPr>
              <a:t>      </a:t>
            </a:r>
          </a:p>
          <a:p>
            <a:pPr marL="0" indent="0" algn="just">
              <a:buNone/>
            </a:pP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722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a:xfrm>
            <a:off x="535817" y="2383415"/>
            <a:ext cx="10136946" cy="4351338"/>
          </a:xfrm>
        </p:spPr>
        <p:txBody>
          <a:bodyPr>
            <a:normAutofit lnSpcReduction="10000"/>
          </a:bodyPr>
          <a:lstStyle/>
          <a:p>
            <a:pPr marL="0" indent="0">
              <a:buNone/>
            </a:pPr>
            <a:r>
              <a:rPr lang="en-US" dirty="0" smtClean="0"/>
              <a:t>                                          </a:t>
            </a:r>
            <a:r>
              <a:rPr lang="en-US" sz="2400" b="1" dirty="0" smtClean="0">
                <a:latin typeface="Times New Roman" panose="02020603050405020304" pitchFamily="18" charset="0"/>
                <a:cs typeface="Times New Roman" panose="02020603050405020304" pitchFamily="18" charset="0"/>
              </a:rPr>
              <a:t>What Was Missing? </a:t>
            </a:r>
          </a:p>
          <a:p>
            <a:pPr marL="0" indent="0">
              <a:buNone/>
            </a:pPr>
            <a:r>
              <a:rPr lang="en-US" dirty="0">
                <a:latin typeface="Times New Roman" panose="02020603050405020304" pitchFamily="18" charset="0"/>
                <a:cs typeface="Times New Roman" panose="02020603050405020304" pitchFamily="18" charset="0"/>
              </a:rPr>
              <a:t>Georgia joined Bologna process from 2005 and the process really started but it was hard and at the same time great process of changes in each level, innovation, modernization, authorization and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accreditation, teaching methodologies, meetings and trainings, seminars and all of us where looking for everything </a:t>
            </a:r>
            <a:r>
              <a:rPr lang="en-US" dirty="0" smtClean="0">
                <a:latin typeface="Times New Roman" panose="02020603050405020304" pitchFamily="18" charset="0"/>
                <a:cs typeface="Times New Roman" panose="02020603050405020304" pitchFamily="18" charset="0"/>
              </a:rPr>
              <a:t>new BUT </a:t>
            </a:r>
            <a:endParaRPr lang="en-US" dirty="0"/>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Systematic approach</a:t>
            </a:r>
          </a:p>
          <a:p>
            <a:pPr marL="0" indent="0">
              <a:buNone/>
            </a:pPr>
            <a:r>
              <a:rPr lang="en-US" dirty="0" smtClean="0">
                <a:latin typeface="Times New Roman" panose="02020603050405020304" pitchFamily="18" charset="0"/>
                <a:cs typeface="Times New Roman" panose="02020603050405020304" pitchFamily="18" charset="0"/>
              </a:rPr>
              <a:t>Skilled staff </a:t>
            </a:r>
          </a:p>
          <a:p>
            <a:pPr marL="0" indent="0">
              <a:buNone/>
            </a:pPr>
            <a:r>
              <a:rPr lang="en-US" dirty="0" smtClean="0">
                <a:latin typeface="Times New Roman" panose="02020603050405020304" pitchFamily="18" charset="0"/>
                <a:cs typeface="Times New Roman" panose="02020603050405020304" pitchFamily="18" charset="0"/>
              </a:rPr>
              <a:t>Proper understanding of students oriented </a:t>
            </a:r>
          </a:p>
          <a:p>
            <a:pPr marL="0" indent="0">
              <a:buNone/>
            </a:pPr>
            <a:r>
              <a:rPr lang="en-US" dirty="0" smtClean="0">
                <a:latin typeface="Times New Roman" panose="02020603050405020304" pitchFamily="18" charset="0"/>
                <a:cs typeface="Times New Roman" panose="02020603050405020304" pitchFamily="18" charset="0"/>
              </a:rPr>
              <a:t>New policy for HEI </a:t>
            </a:r>
          </a:p>
          <a:p>
            <a:pPr marL="0" indent="0">
              <a:buNone/>
            </a:pPr>
            <a:r>
              <a:rPr lang="en-US" dirty="0" smtClean="0">
                <a:latin typeface="Times New Roman" panose="02020603050405020304" pitchFamily="18" charset="0"/>
                <a:cs typeface="Times New Roman" panose="02020603050405020304" pitchFamily="18" charset="0"/>
              </a:rPr>
              <a:t>No links between HEIs and secondary schools and employers </a:t>
            </a:r>
          </a:p>
          <a:p>
            <a:pPr marL="0" indent="0">
              <a:buNone/>
            </a:pPr>
            <a:r>
              <a:rPr lang="en-US" dirty="0" smtClean="0">
                <a:latin typeface="Times New Roman" panose="02020603050405020304" pitchFamily="18" charset="0"/>
                <a:cs typeface="Times New Roman" panose="02020603050405020304" pitchFamily="18" charset="0"/>
              </a:rPr>
              <a:t> </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4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Lifelong Learning Centre (LLL) – STAR - CPD</a:t>
            </a:r>
            <a:endParaRPr lang="en-US" dirty="0"/>
          </a:p>
        </p:txBody>
      </p:sp>
      <p:sp>
        <p:nvSpPr>
          <p:cNvPr id="3" name="Content Placeholder 2"/>
          <p:cNvSpPr>
            <a:spLocks noGrp="1"/>
          </p:cNvSpPr>
          <p:nvPr>
            <p:ph idx="1"/>
          </p:nvPr>
        </p:nvSpPr>
        <p:spPr/>
        <p:txBody>
          <a:bodyPr/>
          <a:lstStyle/>
          <a:p>
            <a:pPr algn="ctr"/>
            <a:r>
              <a:rPr lang="en-US" sz="2400" b="1" dirty="0" smtClean="0">
                <a:latin typeface="Times New Roman" panose="02020603050405020304" pitchFamily="18" charset="0"/>
                <a:cs typeface="Times New Roman" panose="02020603050405020304" pitchFamily="18" charset="0"/>
              </a:rPr>
              <a:t>Hard period of changes </a:t>
            </a:r>
          </a:p>
          <a:p>
            <a:r>
              <a:rPr lang="en-US" dirty="0" smtClean="0">
                <a:latin typeface="Times New Roman" panose="02020603050405020304" pitchFamily="18" charset="0"/>
                <a:cs typeface="Times New Roman" panose="02020603050405020304" pitchFamily="18" charset="0"/>
              </a:rPr>
              <a:t>Checking existing situation (where we are? What we are doing? How we are doing? What can be and can not be changed?)</a:t>
            </a:r>
          </a:p>
          <a:p>
            <a:r>
              <a:rPr lang="en-US" dirty="0" smtClean="0">
                <a:latin typeface="Times New Roman" panose="02020603050405020304" pitchFamily="18" charset="0"/>
                <a:cs typeface="Times New Roman" panose="02020603050405020304" pitchFamily="18" charset="0"/>
              </a:rPr>
              <a:t>Raising awareness of involved parties </a:t>
            </a:r>
          </a:p>
          <a:p>
            <a:r>
              <a:rPr lang="en-US" dirty="0" smtClean="0">
                <a:latin typeface="Times New Roman" panose="02020603050405020304" pitchFamily="18" charset="0"/>
                <a:cs typeface="Times New Roman" panose="02020603050405020304" pitchFamily="18" charset="0"/>
              </a:rPr>
              <a:t>Define needs and identifying problems </a:t>
            </a:r>
          </a:p>
          <a:p>
            <a:r>
              <a:rPr lang="en-US" dirty="0" smtClean="0">
                <a:latin typeface="Times New Roman" panose="02020603050405020304" pitchFamily="18" charset="0"/>
                <a:cs typeface="Times New Roman" panose="02020603050405020304" pitchFamily="18" charset="0"/>
              </a:rPr>
              <a:t>Assess the situation</a:t>
            </a:r>
          </a:p>
          <a:p>
            <a:r>
              <a:rPr lang="en-US" dirty="0" smtClean="0">
                <a:latin typeface="Times New Roman" panose="02020603050405020304" pitchFamily="18" charset="0"/>
                <a:cs typeface="Times New Roman" panose="02020603050405020304" pitchFamily="18" charset="0"/>
              </a:rPr>
              <a:t>Organizing meetings with students, staff (academic and administrative), faculties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133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a:xfrm>
            <a:off x="535817" y="2383415"/>
            <a:ext cx="10136946" cy="4351338"/>
          </a:xfrm>
        </p:spPr>
        <p:txBody>
          <a:bodyPr>
            <a:normAutofit lnSpcReduction="10000"/>
          </a:bodyPr>
          <a:lstStyle/>
          <a:p>
            <a:pPr marL="0" indent="0" algn="ctr">
              <a:buNone/>
            </a:pPr>
            <a:r>
              <a:rPr lang="en-US" sz="2400" b="1" dirty="0" smtClean="0">
                <a:latin typeface="Times New Roman" panose="02020603050405020304" pitchFamily="18" charset="0"/>
                <a:cs typeface="Times New Roman" panose="02020603050405020304" pitchFamily="18" charset="0"/>
              </a:rPr>
              <a:t>What was achieved? </a:t>
            </a:r>
            <a:endParaRPr lang="en-US" b="1"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ew international projects with the results _ </a:t>
            </a:r>
          </a:p>
          <a:p>
            <a:pPr marL="0" indent="0" algn="just">
              <a:buNone/>
            </a:pPr>
            <a:r>
              <a:rPr lang="en-US" dirty="0" smtClean="0">
                <a:latin typeface="Times New Roman" panose="02020603050405020304" pitchFamily="18" charset="0"/>
                <a:cs typeface="Times New Roman" panose="02020603050405020304" pitchFamily="18" charset="0"/>
              </a:rPr>
              <a:t>Internationalization _ PICASA</a:t>
            </a:r>
          </a:p>
          <a:p>
            <a:pPr marL="0" indent="0" algn="just">
              <a:buNone/>
            </a:pPr>
            <a:r>
              <a:rPr lang="en-US" dirty="0" smtClean="0">
                <a:latin typeface="Times New Roman" panose="02020603050405020304" pitchFamily="18" charset="0"/>
                <a:cs typeface="Times New Roman" panose="02020603050405020304" pitchFamily="18" charset="0"/>
              </a:rPr>
              <a:t>Career development _ CASEDE</a:t>
            </a:r>
          </a:p>
          <a:p>
            <a:pPr marL="0" indent="0" algn="just">
              <a:buNone/>
            </a:pPr>
            <a:r>
              <a:rPr lang="en-US" dirty="0" smtClean="0">
                <a:latin typeface="Times New Roman" panose="02020603050405020304" pitchFamily="18" charset="0"/>
                <a:cs typeface="Times New Roman" panose="02020603050405020304" pitchFamily="18" charset="0"/>
              </a:rPr>
              <a:t>Students support services _ DARE</a:t>
            </a:r>
          </a:p>
          <a:p>
            <a:pPr marL="0" indent="0" algn="just">
              <a:buNone/>
            </a:pPr>
            <a:r>
              <a:rPr lang="en-US" dirty="0" smtClean="0">
                <a:latin typeface="Times New Roman" panose="02020603050405020304" pitchFamily="18" charset="0"/>
                <a:cs typeface="Times New Roman" panose="02020603050405020304" pitchFamily="18" charset="0"/>
              </a:rPr>
              <a:t>Academic integrity _ INTEGRITY </a:t>
            </a:r>
          </a:p>
          <a:p>
            <a:pPr marL="0" indent="0" algn="just">
              <a:buNone/>
            </a:pPr>
            <a:r>
              <a:rPr lang="en-US" dirty="0" smtClean="0">
                <a:latin typeface="Times New Roman" panose="02020603050405020304" pitchFamily="18" charset="0"/>
                <a:cs typeface="Times New Roman" panose="02020603050405020304" pitchFamily="18" charset="0"/>
              </a:rPr>
              <a:t>Mobility abroad for staff and students and the </a:t>
            </a:r>
          </a:p>
          <a:p>
            <a:pPr marL="0" indent="0" algn="just">
              <a:buNone/>
            </a:pPr>
            <a:r>
              <a:rPr lang="en-US" dirty="0" smtClean="0">
                <a:latin typeface="Times New Roman" panose="02020603050405020304" pitchFamily="18" charset="0"/>
                <a:cs typeface="Times New Roman" panose="02020603050405020304" pitchFamily="18" charset="0"/>
              </a:rPr>
              <a:t>Readiness for new and new challenges  </a:t>
            </a:r>
          </a:p>
          <a:p>
            <a:pPr marL="0" indent="0" algn="just">
              <a:buNone/>
            </a:pPr>
            <a:r>
              <a:rPr lang="en-US" b="1" dirty="0" smtClean="0">
                <a:latin typeface="Times New Roman" panose="02020603050405020304" pitchFamily="18" charset="0"/>
                <a:cs typeface="Times New Roman" panose="02020603050405020304" pitchFamily="18" charset="0"/>
              </a:rPr>
              <a:t>STAR</a:t>
            </a:r>
            <a:r>
              <a:rPr lang="en-US" dirty="0" smtClean="0">
                <a:latin typeface="Times New Roman" panose="02020603050405020304" pitchFamily="18" charset="0"/>
                <a:cs typeface="Times New Roman" panose="02020603050405020304" pitchFamily="18" charset="0"/>
              </a:rPr>
              <a:t> _ the best of all with the goals and ideas how to start from turning to the learner center/students oriented to the best practices, tools, re trained staff, real steps, real results, increased hours, students and staff workload, from lectures for lecture to the group works for students, multicomponent assessment system, lectures with new skills </a:t>
            </a:r>
            <a:endParaRPr lang="en-US"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38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037" y="1057852"/>
            <a:ext cx="10515600" cy="1325563"/>
          </a:xfrm>
        </p:spPr>
        <p:txBody>
          <a:bodyPr/>
          <a:lstStyle/>
          <a:p>
            <a:r>
              <a:rPr lang="ka-GE" dirty="0" smtClean="0"/>
              <a:t>                                   </a:t>
            </a:r>
            <a:endParaRPr lang="en-US" dirty="0"/>
          </a:p>
        </p:txBody>
      </p:sp>
      <p:sp>
        <p:nvSpPr>
          <p:cNvPr id="3" name="Content Placeholder 2"/>
          <p:cNvSpPr>
            <a:spLocks noGrp="1"/>
          </p:cNvSpPr>
          <p:nvPr>
            <p:ph idx="1"/>
          </p:nvPr>
        </p:nvSpPr>
        <p:spPr>
          <a:xfrm>
            <a:off x="535817" y="2383415"/>
            <a:ext cx="10136946" cy="4351338"/>
          </a:xfrm>
        </p:spPr>
        <p:txBody>
          <a:bodyPr>
            <a:normAutofit/>
          </a:bodyPr>
          <a:lstStyle/>
          <a:p>
            <a:pPr marL="0" indent="0" algn="ctr">
              <a:buNone/>
            </a:pPr>
            <a:r>
              <a:rPr lang="en-US" sz="2400" b="1" dirty="0" smtClean="0">
                <a:latin typeface="Times New Roman" panose="02020603050405020304" pitchFamily="18" charset="0"/>
                <a:cs typeface="Times New Roman" panose="02020603050405020304" pitchFamily="18" charset="0"/>
              </a:rPr>
              <a:t>What was achieved? </a:t>
            </a:r>
            <a:endParaRPr lang="en-US" b="1"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Changes in management </a:t>
            </a:r>
          </a:p>
          <a:p>
            <a:pPr marL="0" indent="0" algn="just">
              <a:buNone/>
            </a:pPr>
            <a:r>
              <a:rPr lang="en-US" b="1" dirty="0" smtClean="0">
                <a:latin typeface="Times New Roman" panose="02020603050405020304" pitchFamily="18" charset="0"/>
                <a:cs typeface="Times New Roman" panose="02020603050405020304" pitchFamily="18" charset="0"/>
              </a:rPr>
              <a:t>FLLC </a:t>
            </a:r>
            <a:r>
              <a:rPr lang="en-US" dirty="0" smtClean="0">
                <a:latin typeface="Times New Roman" panose="02020603050405020304" pitchFamily="18" charset="0"/>
                <a:cs typeface="Times New Roman" panose="02020603050405020304" pitchFamily="18" charset="0"/>
              </a:rPr>
              <a:t>_ foreign Language Learning Center </a:t>
            </a:r>
          </a:p>
          <a:p>
            <a:pPr marL="0" indent="0" algn="just">
              <a:buNone/>
            </a:pPr>
            <a:r>
              <a:rPr lang="en-US" b="1" dirty="0" smtClean="0">
                <a:latin typeface="Times New Roman" panose="02020603050405020304" pitchFamily="18" charset="0"/>
                <a:cs typeface="Times New Roman" panose="02020603050405020304" pitchFamily="18" charset="0"/>
              </a:rPr>
              <a:t>CC </a:t>
            </a:r>
            <a:r>
              <a:rPr lang="en-US" dirty="0" smtClean="0">
                <a:latin typeface="Times New Roman" panose="02020603050405020304" pitchFamily="18" charset="0"/>
                <a:cs typeface="Times New Roman" panose="02020603050405020304" pitchFamily="18" charset="0"/>
              </a:rPr>
              <a:t>_ Career Center </a:t>
            </a:r>
          </a:p>
          <a:p>
            <a:pPr marL="0" indent="0" algn="just">
              <a:buNone/>
            </a:pPr>
            <a:r>
              <a:rPr lang="en-US" b="1" dirty="0" smtClean="0">
                <a:latin typeface="Times New Roman" panose="02020603050405020304" pitchFamily="18" charset="0"/>
                <a:cs typeface="Times New Roman" panose="02020603050405020304" pitchFamily="18" charset="0"/>
              </a:rPr>
              <a:t>SSS</a:t>
            </a:r>
            <a:r>
              <a:rPr lang="en-US" dirty="0" smtClean="0">
                <a:latin typeface="Times New Roman" panose="02020603050405020304" pitchFamily="18" charset="0"/>
                <a:cs typeface="Times New Roman" panose="02020603050405020304" pitchFamily="18" charset="0"/>
              </a:rPr>
              <a:t> _ Students Support Service Center </a:t>
            </a:r>
          </a:p>
          <a:p>
            <a:pPr marL="0" indent="0" algn="just">
              <a:buNone/>
            </a:pPr>
            <a:r>
              <a:rPr lang="en-US" b="1" dirty="0" smtClean="0">
                <a:latin typeface="Times New Roman" panose="02020603050405020304" pitchFamily="18" charset="0"/>
                <a:cs typeface="Times New Roman" panose="02020603050405020304" pitchFamily="18" charset="0"/>
              </a:rPr>
              <a:t>CPD</a:t>
            </a:r>
            <a:r>
              <a:rPr lang="en-US" dirty="0" smtClean="0">
                <a:latin typeface="Times New Roman" panose="02020603050405020304" pitchFamily="18" charset="0"/>
                <a:cs typeface="Times New Roman" panose="02020603050405020304" pitchFamily="18" charset="0"/>
              </a:rPr>
              <a:t> _ Continues Professional Development </a:t>
            </a:r>
          </a:p>
          <a:p>
            <a:pPr marL="0" indent="0" algn="just">
              <a:buNone/>
            </a:pPr>
            <a:r>
              <a:rPr lang="en-US" dirty="0" smtClean="0">
                <a:latin typeface="Times New Roman" panose="02020603050405020304" pitchFamily="18" charset="0"/>
                <a:cs typeface="Times New Roman" panose="02020603050405020304" pitchFamily="18" charset="0"/>
              </a:rPr>
              <a:t>New young staff </a:t>
            </a:r>
          </a:p>
          <a:p>
            <a:pPr marL="0" indent="0" algn="just">
              <a:buNone/>
            </a:pPr>
            <a:r>
              <a:rPr lang="en-US" dirty="0" smtClean="0">
                <a:latin typeface="Times New Roman" panose="02020603050405020304" pitchFamily="18" charset="0"/>
                <a:cs typeface="Times New Roman" panose="02020603050405020304" pitchFamily="18" charset="0"/>
              </a:rPr>
              <a:t>Alumni involved in management and student services </a:t>
            </a: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39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000" dirty="0">
                <a:solidFill>
                  <a:srgbClr val="404040"/>
                </a:solidFill>
                <a:latin typeface="Times New Roman" panose="02020603050405020304" pitchFamily="18" charset="0"/>
                <a:cs typeface="Times New Roman" panose="02020603050405020304" pitchFamily="18" charset="0"/>
              </a:rPr>
              <a:t>CPD unit is a structural unit under the Lifelong Learning Centre. </a:t>
            </a:r>
            <a:endParaRPr lang="en-US" sz="2000" dirty="0" smtClean="0">
              <a:solidFill>
                <a:srgbClr val="40404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404040"/>
                </a:solidFill>
                <a:latin typeface="Times New Roman" panose="02020603050405020304" pitchFamily="18" charset="0"/>
                <a:cs typeface="Times New Roman" panose="02020603050405020304" pitchFamily="18" charset="0"/>
              </a:rPr>
              <a:t>Creating working </a:t>
            </a:r>
            <a:r>
              <a:rPr lang="en-US" sz="2000" dirty="0">
                <a:solidFill>
                  <a:srgbClr val="404040"/>
                </a:solidFill>
                <a:latin typeface="Times New Roman" panose="02020603050405020304" pitchFamily="18" charset="0"/>
                <a:cs typeface="Times New Roman" panose="02020603050405020304" pitchFamily="18" charset="0"/>
              </a:rPr>
              <a:t>group </a:t>
            </a:r>
            <a:r>
              <a:rPr lang="en-US" sz="2000" dirty="0" smtClean="0">
                <a:solidFill>
                  <a:srgbClr val="404040"/>
                </a:solidFill>
                <a:latin typeface="Times New Roman" panose="02020603050405020304" pitchFamily="18" charset="0"/>
                <a:cs typeface="Times New Roman" panose="02020603050405020304" pitchFamily="18" charset="0"/>
              </a:rPr>
              <a:t>responsible </a:t>
            </a:r>
            <a:r>
              <a:rPr lang="en-US" sz="2000" dirty="0">
                <a:solidFill>
                  <a:srgbClr val="404040"/>
                </a:solidFill>
                <a:latin typeface="Times New Roman" panose="02020603050405020304" pitchFamily="18" charset="0"/>
                <a:cs typeface="Times New Roman" panose="02020603050405020304" pitchFamily="18" charset="0"/>
              </a:rPr>
              <a:t>for fulfillment of all necessary project activities. </a:t>
            </a:r>
            <a:endParaRPr lang="en-US" sz="2000" dirty="0" smtClean="0">
              <a:solidFill>
                <a:srgbClr val="404040"/>
              </a:solidFill>
              <a:latin typeface="Times New Roman" panose="02020603050405020304" pitchFamily="18" charset="0"/>
              <a:cs typeface="Times New Roman" panose="02020603050405020304" pitchFamily="18" charset="0"/>
            </a:endParaRPr>
          </a:p>
          <a:p>
            <a:pPr marL="0"/>
            <a:r>
              <a:rPr lang="pt-PT" sz="2000" b="1" dirty="0">
                <a:solidFill>
                  <a:srgbClr val="404040"/>
                </a:solidFill>
                <a:latin typeface="Times New Roman" panose="02020603050405020304" pitchFamily="18" charset="0"/>
                <a:cs typeface="Times New Roman" panose="02020603050405020304" pitchFamily="18" charset="0"/>
              </a:rPr>
              <a:t>CPD Unit focuses and infrastructure</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algn="just"/>
            <a:r>
              <a:rPr lang="pt-PT" sz="2000" b="1" dirty="0">
                <a:solidFill>
                  <a:srgbClr val="404040"/>
                </a:solidFill>
                <a:latin typeface="Times New Roman" panose="02020603050405020304" pitchFamily="18" charset="0"/>
                <a:cs typeface="Times New Roman" panose="02020603050405020304" pitchFamily="18" charset="0"/>
              </a:rPr>
              <a:t>CPD Unit </a:t>
            </a:r>
            <a:r>
              <a:rPr lang="pt-PT" sz="2000" dirty="0">
                <a:solidFill>
                  <a:srgbClr val="404040"/>
                </a:solidFill>
                <a:latin typeface="Times New Roman" panose="02020603050405020304" pitchFamily="18" charset="0"/>
                <a:cs typeface="Times New Roman" panose="02020603050405020304" pitchFamily="18" charset="0"/>
              </a:rPr>
              <a:t>focuses on academic staff, educational programme development (modification), trainings, support services for school teachers.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pt-PT" sz="2000" b="1" dirty="0">
                <a:solidFill>
                  <a:srgbClr val="404040"/>
                </a:solidFill>
                <a:latin typeface="Times New Roman" panose="02020603050405020304" pitchFamily="18" charset="0"/>
                <a:cs typeface="Times New Roman" panose="02020603050405020304" pitchFamily="18" charset="0"/>
              </a:rPr>
              <a:t>CPD unit </a:t>
            </a:r>
            <a:r>
              <a:rPr lang="pt-PT" sz="2000" dirty="0">
                <a:solidFill>
                  <a:srgbClr val="404040"/>
                </a:solidFill>
                <a:latin typeface="Times New Roman" panose="02020603050405020304" pitchFamily="18" charset="0"/>
                <a:cs typeface="Times New Roman" panose="02020603050405020304" pitchFamily="18" charset="0"/>
              </a:rPr>
              <a:t>has its laboratory and the equipment purchased within the project is available here. </a:t>
            </a:r>
            <a:endParaRPr lang="en-US" sz="2000" dirty="0" smtClean="0">
              <a:latin typeface="Times New Roman" panose="02020603050405020304" pitchFamily="18" charset="0"/>
              <a:cs typeface="Times New Roman" panose="02020603050405020304" pitchFamily="18" charset="0"/>
            </a:endParaRPr>
          </a:p>
          <a:p>
            <a:endParaRPr lang="en-US" dirty="0" smtClean="0"/>
          </a:p>
          <a:p>
            <a:pPr marL="0" indent="0">
              <a:buNone/>
            </a:pPr>
            <a:endParaRPr lang="en-US" dirty="0" smtClean="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28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6741" y="2617354"/>
            <a:ext cx="4555066" cy="3416300"/>
          </a:xfrm>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https://encrypted-tbn2.gstatic.com/images?q=tbn:ANd9GcTr1E1uBuuc5xK7v_KPtLbPGJjbyB2OF5j5bgPSi4nrADvX9oEPBGcR1kV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5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037" y="500065"/>
            <a:ext cx="100647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717" y="500065"/>
            <a:ext cx="1279525" cy="91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https://encrypted-tbn2.gstatic.com/images?q=tbn:ANd9GcTr1E1uBuuc5xK7v_KPtLbPGJjbyB2OF5j5bgPSi4nrADvX9oEPBGcR1kV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224" y="500064"/>
            <a:ext cx="2835275"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5400000">
            <a:off x="4423208" y="3003622"/>
            <a:ext cx="3416300" cy="2562225"/>
          </a:xfrm>
        </p:spPr>
      </p:pic>
    </p:spTree>
    <p:extLst>
      <p:ext uri="{BB962C8B-B14F-4D97-AF65-F5344CB8AC3E}">
        <p14:creationId xmlns:p14="http://schemas.microsoft.com/office/powerpoint/2010/main" val="2271742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4CF1636C9A954F9E88FAF7D172394B" ma:contentTypeVersion="9" ma:contentTypeDescription="Create a new document." ma:contentTypeScope="" ma:versionID="b67170d3412838271b79f3aa6d072701">
  <xsd:schema xmlns:xsd="http://www.w3.org/2001/XMLSchema" xmlns:xs="http://www.w3.org/2001/XMLSchema" xmlns:p="http://schemas.microsoft.com/office/2006/metadata/properties" xmlns:ns2="851037d2-ae5c-4f2d-ae82-d52ba2790b79" xmlns:ns3="97d366d4-62e8-471c-ba45-505e71c9f8f7" targetNamespace="http://schemas.microsoft.com/office/2006/metadata/properties" ma:root="true" ma:fieldsID="f659111c8ae09f6bcb478e781f55d818" ns2:_="" ns3:_="">
    <xsd:import namespace="851037d2-ae5c-4f2d-ae82-d52ba2790b79"/>
    <xsd:import namespace="97d366d4-62e8-471c-ba45-505e71c9f8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037d2-ae5c-4f2d-ae82-d52ba2790b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d366d4-62e8-471c-ba45-505e71c9f8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7CBA47-D67D-4BCD-BB8F-DA2E95197D85}"/>
</file>

<file path=customXml/itemProps2.xml><?xml version="1.0" encoding="utf-8"?>
<ds:datastoreItem xmlns:ds="http://schemas.openxmlformats.org/officeDocument/2006/customXml" ds:itemID="{F3ACDFB8-DDCF-4AC3-8D57-7D19D4F23DD2}"/>
</file>

<file path=customXml/itemProps3.xml><?xml version="1.0" encoding="utf-8"?>
<ds:datastoreItem xmlns:ds="http://schemas.openxmlformats.org/officeDocument/2006/customXml" ds:itemID="{1961C9BA-6F2C-47B2-A53D-C5AF6414BDDC}"/>
</file>

<file path=docProps/app.xml><?xml version="1.0" encoding="utf-8"?>
<Properties xmlns="http://schemas.openxmlformats.org/officeDocument/2006/extended-properties" xmlns:vt="http://schemas.openxmlformats.org/officeDocument/2006/docPropsVTypes">
  <Template>Facet</Template>
  <TotalTime>871</TotalTime>
  <Words>591</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Sylfaen</vt:lpstr>
      <vt:lpstr>Times New Roman</vt:lpstr>
      <vt:lpstr>Wingdings 3</vt:lpstr>
      <vt:lpstr>Ion Boardroom</vt:lpstr>
      <vt:lpstr>                                   </vt:lpstr>
      <vt:lpstr>                                   </vt:lpstr>
      <vt:lpstr>                                   </vt:lpstr>
      <vt:lpstr>Lifelong Learning Centre (LLL) – STAR - CPD</vt:lpstr>
      <vt:lpstr>                                   </vt:lpstr>
      <vt:lpstr>                                   </vt:lpstr>
      <vt:lpstr>PowerPoint Presentation</vt:lpstr>
      <vt:lpstr>PowerPoint Presentation</vt:lpstr>
      <vt:lpstr>PowerPoint Presentation</vt:lpstr>
      <vt:lpstr>PowerPoint Presentation</vt:lpstr>
      <vt:lpstr>Spreading the information on the web page of the university and social media </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Bela Mosia</cp:lastModifiedBy>
  <cp:revision>92</cp:revision>
  <dcterms:created xsi:type="dcterms:W3CDTF">2019-02-17T16:41:20Z</dcterms:created>
  <dcterms:modified xsi:type="dcterms:W3CDTF">2019-05-31T19:22:49Z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0x0101007B4CF1636C9A954F9E88FAF7D172394B</vt:lpwstr>
  </property>
</Properties>
</file>